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7" r:id="rId3"/>
    <p:sldId id="258" r:id="rId4"/>
    <p:sldId id="261" r:id="rId5"/>
    <p:sldId id="260" r:id="rId6"/>
    <p:sldId id="262" r:id="rId7"/>
    <p:sldId id="263" r:id="rId8"/>
    <p:sldId id="264" r:id="rId9"/>
    <p:sldId id="265" r:id="rId10"/>
    <p:sldId id="266" r:id="rId11"/>
    <p:sldId id="267" r:id="rId12"/>
    <p:sldId id="268" r:id="rId13"/>
    <p:sldId id="269" r:id="rId14"/>
    <p:sldId id="270" r:id="rId15"/>
    <p:sldId id="271" r:id="rId16"/>
    <p:sldId id="279" r:id="rId17"/>
    <p:sldId id="272" r:id="rId18"/>
    <p:sldId id="273" r:id="rId19"/>
    <p:sldId id="274" r:id="rId20"/>
    <p:sldId id="276" r:id="rId21"/>
    <p:sldId id="277" r:id="rId22"/>
    <p:sldId id="275"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21"/>
    <p:restoredTop sz="94886"/>
  </p:normalViewPr>
  <p:slideViewPr>
    <p:cSldViewPr snapToGrid="0" snapToObjects="1">
      <p:cViewPr varScale="1">
        <p:scale>
          <a:sx n="63" d="100"/>
          <a:sy n="63" d="100"/>
        </p:scale>
        <p:origin x="6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2C7AB-C8E1-4164-A575-BD4837686B8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5B5ADB6-89F5-42CA-B9DB-68645BECB3FB}">
      <dgm:prSet/>
      <dgm:spPr/>
      <dgm:t>
        <a:bodyPr/>
        <a:lstStyle/>
        <a:p>
          <a:r>
            <a:rPr lang="nl-NL"/>
            <a:t>Cliënt</a:t>
          </a:r>
          <a:endParaRPr lang="en-US"/>
        </a:p>
      </dgm:t>
    </dgm:pt>
    <dgm:pt modelId="{3BFD518C-83B6-453F-AD50-03B2A4820F5F}" type="parTrans" cxnId="{A59DE510-AE5F-4211-8E35-6758807C3780}">
      <dgm:prSet/>
      <dgm:spPr/>
      <dgm:t>
        <a:bodyPr/>
        <a:lstStyle/>
        <a:p>
          <a:endParaRPr lang="en-US"/>
        </a:p>
      </dgm:t>
    </dgm:pt>
    <dgm:pt modelId="{51714D70-39E6-47EE-865B-9A98D98EC8C3}" type="sibTrans" cxnId="{A59DE510-AE5F-4211-8E35-6758807C3780}">
      <dgm:prSet/>
      <dgm:spPr/>
      <dgm:t>
        <a:bodyPr/>
        <a:lstStyle/>
        <a:p>
          <a:endParaRPr lang="en-US"/>
        </a:p>
      </dgm:t>
    </dgm:pt>
    <dgm:pt modelId="{0E25BB59-1045-4835-9FEF-5067900EF58B}">
      <dgm:prSet/>
      <dgm:spPr/>
      <dgm:t>
        <a:bodyPr/>
        <a:lstStyle/>
        <a:p>
          <a:r>
            <a:rPr lang="nl-NL"/>
            <a:t>Gezondheid </a:t>
          </a:r>
          <a:endParaRPr lang="en-US"/>
        </a:p>
      </dgm:t>
    </dgm:pt>
    <dgm:pt modelId="{06F90150-E098-4693-AA94-11A1886C0F74}" type="parTrans" cxnId="{6935DD66-2A20-43E5-B802-BD10830371AE}">
      <dgm:prSet/>
      <dgm:spPr/>
      <dgm:t>
        <a:bodyPr/>
        <a:lstStyle/>
        <a:p>
          <a:endParaRPr lang="en-US"/>
        </a:p>
      </dgm:t>
    </dgm:pt>
    <dgm:pt modelId="{B85D01B0-1AD6-4FF6-815A-0779C347A617}" type="sibTrans" cxnId="{6935DD66-2A20-43E5-B802-BD10830371AE}">
      <dgm:prSet/>
      <dgm:spPr/>
      <dgm:t>
        <a:bodyPr/>
        <a:lstStyle/>
        <a:p>
          <a:endParaRPr lang="en-US"/>
        </a:p>
      </dgm:t>
    </dgm:pt>
    <dgm:pt modelId="{6CB79936-33B7-4915-8613-AF69AEF1D0B3}">
      <dgm:prSet/>
      <dgm:spPr/>
      <dgm:t>
        <a:bodyPr/>
        <a:lstStyle/>
        <a:p>
          <a:r>
            <a:rPr lang="nl-NL"/>
            <a:t>Meedoen</a:t>
          </a:r>
          <a:endParaRPr lang="en-US"/>
        </a:p>
      </dgm:t>
    </dgm:pt>
    <dgm:pt modelId="{343A06EB-F477-46ED-85AF-0F30AC544B96}" type="parTrans" cxnId="{B4C23802-6B9A-4323-9624-647C86C6E599}">
      <dgm:prSet/>
      <dgm:spPr/>
      <dgm:t>
        <a:bodyPr/>
        <a:lstStyle/>
        <a:p>
          <a:endParaRPr lang="en-US"/>
        </a:p>
      </dgm:t>
    </dgm:pt>
    <dgm:pt modelId="{CF99A065-F4FB-4FC8-B7D5-2A33EA394E24}" type="sibTrans" cxnId="{B4C23802-6B9A-4323-9624-647C86C6E599}">
      <dgm:prSet/>
      <dgm:spPr/>
      <dgm:t>
        <a:bodyPr/>
        <a:lstStyle/>
        <a:p>
          <a:endParaRPr lang="en-US"/>
        </a:p>
      </dgm:t>
    </dgm:pt>
    <dgm:pt modelId="{F5860475-3089-40EE-B138-BBBAEABDCC37}">
      <dgm:prSet/>
      <dgm:spPr/>
      <dgm:t>
        <a:bodyPr/>
        <a:lstStyle/>
        <a:p>
          <a:r>
            <a:rPr lang="nl-NL"/>
            <a:t>Veiligheid</a:t>
          </a:r>
          <a:endParaRPr lang="en-US"/>
        </a:p>
      </dgm:t>
    </dgm:pt>
    <dgm:pt modelId="{393C00EA-4BCE-4309-95DA-6A5E076CC0FD}" type="parTrans" cxnId="{1E570895-BA69-4A0C-9388-FA69488427B5}">
      <dgm:prSet/>
      <dgm:spPr/>
      <dgm:t>
        <a:bodyPr/>
        <a:lstStyle/>
        <a:p>
          <a:endParaRPr lang="en-US"/>
        </a:p>
      </dgm:t>
    </dgm:pt>
    <dgm:pt modelId="{E2E7C4B2-CECF-482A-861A-2AC8CCCA8F60}" type="sibTrans" cxnId="{1E570895-BA69-4A0C-9388-FA69488427B5}">
      <dgm:prSet/>
      <dgm:spPr/>
      <dgm:t>
        <a:bodyPr/>
        <a:lstStyle/>
        <a:p>
          <a:endParaRPr lang="en-US"/>
        </a:p>
      </dgm:t>
    </dgm:pt>
    <dgm:pt modelId="{49B71D08-F56F-48CC-A333-26887035F88E}">
      <dgm:prSet/>
      <dgm:spPr/>
      <dgm:t>
        <a:bodyPr/>
        <a:lstStyle/>
        <a:p>
          <a:r>
            <a:rPr lang="nl-NL"/>
            <a:t>Medewerkers</a:t>
          </a:r>
          <a:endParaRPr lang="en-US"/>
        </a:p>
      </dgm:t>
    </dgm:pt>
    <dgm:pt modelId="{765A98F3-6871-4725-A38A-11E94F5FDDB7}" type="parTrans" cxnId="{92E3F1C9-A31F-4CD8-9616-2B3B6940C557}">
      <dgm:prSet/>
      <dgm:spPr/>
      <dgm:t>
        <a:bodyPr/>
        <a:lstStyle/>
        <a:p>
          <a:endParaRPr lang="en-US"/>
        </a:p>
      </dgm:t>
    </dgm:pt>
    <dgm:pt modelId="{C63E78D3-BFB2-457E-B5AA-EC7AF7407F5D}" type="sibTrans" cxnId="{92E3F1C9-A31F-4CD8-9616-2B3B6940C557}">
      <dgm:prSet/>
      <dgm:spPr/>
      <dgm:t>
        <a:bodyPr/>
        <a:lstStyle/>
        <a:p>
          <a:endParaRPr lang="en-US"/>
        </a:p>
      </dgm:t>
    </dgm:pt>
    <dgm:pt modelId="{4300C7D4-3824-4EB6-846A-CAC903A06926}">
      <dgm:prSet/>
      <dgm:spPr/>
      <dgm:t>
        <a:bodyPr/>
        <a:lstStyle/>
        <a:p>
          <a:r>
            <a:rPr lang="nl-NL" dirty="0"/>
            <a:t>Organisatie </a:t>
          </a:r>
          <a:endParaRPr lang="en-US" dirty="0"/>
        </a:p>
      </dgm:t>
    </dgm:pt>
    <dgm:pt modelId="{259C13CE-3B2C-4D8E-B216-F9AE5526C82B}" type="parTrans" cxnId="{1FB142A4-6F25-41CE-A812-547CCE363C74}">
      <dgm:prSet/>
      <dgm:spPr/>
      <dgm:t>
        <a:bodyPr/>
        <a:lstStyle/>
        <a:p>
          <a:endParaRPr lang="en-US"/>
        </a:p>
      </dgm:t>
    </dgm:pt>
    <dgm:pt modelId="{5722869B-2E68-4908-8E01-103F27FFE973}" type="sibTrans" cxnId="{1FB142A4-6F25-41CE-A812-547CCE363C74}">
      <dgm:prSet/>
      <dgm:spPr/>
      <dgm:t>
        <a:bodyPr/>
        <a:lstStyle/>
        <a:p>
          <a:endParaRPr lang="en-US"/>
        </a:p>
      </dgm:t>
    </dgm:pt>
    <dgm:pt modelId="{0DCCA171-9D89-1F46-B931-D74DDA061395}" type="pres">
      <dgm:prSet presAssocID="{D0F2C7AB-C8E1-4164-A575-BD4837686B84}" presName="linear" presStyleCnt="0">
        <dgm:presLayoutVars>
          <dgm:animLvl val="lvl"/>
          <dgm:resizeHandles val="exact"/>
        </dgm:presLayoutVars>
      </dgm:prSet>
      <dgm:spPr/>
    </dgm:pt>
    <dgm:pt modelId="{1477BBD7-5D3E-6B46-859F-3DE425EDABC8}" type="pres">
      <dgm:prSet presAssocID="{15B5ADB6-89F5-42CA-B9DB-68645BECB3FB}" presName="parentText" presStyleLbl="node1" presStyleIdx="0" presStyleCnt="6">
        <dgm:presLayoutVars>
          <dgm:chMax val="0"/>
          <dgm:bulletEnabled val="1"/>
        </dgm:presLayoutVars>
      </dgm:prSet>
      <dgm:spPr/>
    </dgm:pt>
    <dgm:pt modelId="{907CA97E-33DA-794B-A8C3-CD9B3F3C2F01}" type="pres">
      <dgm:prSet presAssocID="{51714D70-39E6-47EE-865B-9A98D98EC8C3}" presName="spacer" presStyleCnt="0"/>
      <dgm:spPr/>
    </dgm:pt>
    <dgm:pt modelId="{0885D846-2079-F547-AF9A-9E1D32774194}" type="pres">
      <dgm:prSet presAssocID="{0E25BB59-1045-4835-9FEF-5067900EF58B}" presName="parentText" presStyleLbl="node1" presStyleIdx="1" presStyleCnt="6">
        <dgm:presLayoutVars>
          <dgm:chMax val="0"/>
          <dgm:bulletEnabled val="1"/>
        </dgm:presLayoutVars>
      </dgm:prSet>
      <dgm:spPr/>
    </dgm:pt>
    <dgm:pt modelId="{FA5C2E73-598B-E349-B3A2-7D8E46189FF9}" type="pres">
      <dgm:prSet presAssocID="{B85D01B0-1AD6-4FF6-815A-0779C347A617}" presName="spacer" presStyleCnt="0"/>
      <dgm:spPr/>
    </dgm:pt>
    <dgm:pt modelId="{EC82918A-BAD5-D346-AC6A-5AA3E5A766AF}" type="pres">
      <dgm:prSet presAssocID="{6CB79936-33B7-4915-8613-AF69AEF1D0B3}" presName="parentText" presStyleLbl="node1" presStyleIdx="2" presStyleCnt="6">
        <dgm:presLayoutVars>
          <dgm:chMax val="0"/>
          <dgm:bulletEnabled val="1"/>
        </dgm:presLayoutVars>
      </dgm:prSet>
      <dgm:spPr/>
    </dgm:pt>
    <dgm:pt modelId="{663A7053-0386-BA40-9C87-7A3D3DB3FBB2}" type="pres">
      <dgm:prSet presAssocID="{CF99A065-F4FB-4FC8-B7D5-2A33EA394E24}" presName="spacer" presStyleCnt="0"/>
      <dgm:spPr/>
    </dgm:pt>
    <dgm:pt modelId="{02D7EF00-5B39-BF46-A847-28542E587B80}" type="pres">
      <dgm:prSet presAssocID="{F5860475-3089-40EE-B138-BBBAEABDCC37}" presName="parentText" presStyleLbl="node1" presStyleIdx="3" presStyleCnt="6">
        <dgm:presLayoutVars>
          <dgm:chMax val="0"/>
          <dgm:bulletEnabled val="1"/>
        </dgm:presLayoutVars>
      </dgm:prSet>
      <dgm:spPr/>
    </dgm:pt>
    <dgm:pt modelId="{614D3E4B-CAB8-E24D-9195-0B8E03D45330}" type="pres">
      <dgm:prSet presAssocID="{E2E7C4B2-CECF-482A-861A-2AC8CCCA8F60}" presName="spacer" presStyleCnt="0"/>
      <dgm:spPr/>
    </dgm:pt>
    <dgm:pt modelId="{A3EE49B1-B230-7845-B7BD-3B56CC493C1E}" type="pres">
      <dgm:prSet presAssocID="{49B71D08-F56F-48CC-A333-26887035F88E}" presName="parentText" presStyleLbl="node1" presStyleIdx="4" presStyleCnt="6">
        <dgm:presLayoutVars>
          <dgm:chMax val="0"/>
          <dgm:bulletEnabled val="1"/>
        </dgm:presLayoutVars>
      </dgm:prSet>
      <dgm:spPr/>
    </dgm:pt>
    <dgm:pt modelId="{830F6575-4772-AD42-B8CF-8D2EDCC369C8}" type="pres">
      <dgm:prSet presAssocID="{C63E78D3-BFB2-457E-B5AA-EC7AF7407F5D}" presName="spacer" presStyleCnt="0"/>
      <dgm:spPr/>
    </dgm:pt>
    <dgm:pt modelId="{F55EF6E9-20FA-4A40-88DC-81F88A4DACE8}" type="pres">
      <dgm:prSet presAssocID="{4300C7D4-3824-4EB6-846A-CAC903A06926}" presName="parentText" presStyleLbl="node1" presStyleIdx="5" presStyleCnt="6">
        <dgm:presLayoutVars>
          <dgm:chMax val="0"/>
          <dgm:bulletEnabled val="1"/>
        </dgm:presLayoutVars>
      </dgm:prSet>
      <dgm:spPr/>
    </dgm:pt>
  </dgm:ptLst>
  <dgm:cxnLst>
    <dgm:cxn modelId="{CBF74401-69CF-C542-8601-E8784486C9AD}" type="presOf" srcId="{4300C7D4-3824-4EB6-846A-CAC903A06926}" destId="{F55EF6E9-20FA-4A40-88DC-81F88A4DACE8}" srcOrd="0" destOrd="0" presId="urn:microsoft.com/office/officeart/2005/8/layout/vList2"/>
    <dgm:cxn modelId="{B4C23802-6B9A-4323-9624-647C86C6E599}" srcId="{D0F2C7AB-C8E1-4164-A575-BD4837686B84}" destId="{6CB79936-33B7-4915-8613-AF69AEF1D0B3}" srcOrd="2" destOrd="0" parTransId="{343A06EB-F477-46ED-85AF-0F30AC544B96}" sibTransId="{CF99A065-F4FB-4FC8-B7D5-2A33EA394E24}"/>
    <dgm:cxn modelId="{A59DE510-AE5F-4211-8E35-6758807C3780}" srcId="{D0F2C7AB-C8E1-4164-A575-BD4837686B84}" destId="{15B5ADB6-89F5-42CA-B9DB-68645BECB3FB}" srcOrd="0" destOrd="0" parTransId="{3BFD518C-83B6-453F-AD50-03B2A4820F5F}" sibTransId="{51714D70-39E6-47EE-865B-9A98D98EC8C3}"/>
    <dgm:cxn modelId="{C8C69A3B-B775-2F4D-9CC9-0FE0242D3527}" type="presOf" srcId="{D0F2C7AB-C8E1-4164-A575-BD4837686B84}" destId="{0DCCA171-9D89-1F46-B931-D74DDA061395}" srcOrd="0" destOrd="0" presId="urn:microsoft.com/office/officeart/2005/8/layout/vList2"/>
    <dgm:cxn modelId="{6935DD66-2A20-43E5-B802-BD10830371AE}" srcId="{D0F2C7AB-C8E1-4164-A575-BD4837686B84}" destId="{0E25BB59-1045-4835-9FEF-5067900EF58B}" srcOrd="1" destOrd="0" parTransId="{06F90150-E098-4693-AA94-11A1886C0F74}" sibTransId="{B85D01B0-1AD6-4FF6-815A-0779C347A617}"/>
    <dgm:cxn modelId="{60C83C7A-FD92-5948-AE64-4FB257510149}" type="presOf" srcId="{49B71D08-F56F-48CC-A333-26887035F88E}" destId="{A3EE49B1-B230-7845-B7BD-3B56CC493C1E}" srcOrd="0" destOrd="0" presId="urn:microsoft.com/office/officeart/2005/8/layout/vList2"/>
    <dgm:cxn modelId="{1E570895-BA69-4A0C-9388-FA69488427B5}" srcId="{D0F2C7AB-C8E1-4164-A575-BD4837686B84}" destId="{F5860475-3089-40EE-B138-BBBAEABDCC37}" srcOrd="3" destOrd="0" parTransId="{393C00EA-4BCE-4309-95DA-6A5E076CC0FD}" sibTransId="{E2E7C4B2-CECF-482A-861A-2AC8CCCA8F60}"/>
    <dgm:cxn modelId="{01D8B99C-2935-574A-AB6F-2F5088575C60}" type="presOf" srcId="{6CB79936-33B7-4915-8613-AF69AEF1D0B3}" destId="{EC82918A-BAD5-D346-AC6A-5AA3E5A766AF}" srcOrd="0" destOrd="0" presId="urn:microsoft.com/office/officeart/2005/8/layout/vList2"/>
    <dgm:cxn modelId="{4785F8A2-3523-F745-B2D5-CD8167D8195E}" type="presOf" srcId="{F5860475-3089-40EE-B138-BBBAEABDCC37}" destId="{02D7EF00-5B39-BF46-A847-28542E587B80}" srcOrd="0" destOrd="0" presId="urn:microsoft.com/office/officeart/2005/8/layout/vList2"/>
    <dgm:cxn modelId="{1FB142A4-6F25-41CE-A812-547CCE363C74}" srcId="{D0F2C7AB-C8E1-4164-A575-BD4837686B84}" destId="{4300C7D4-3824-4EB6-846A-CAC903A06926}" srcOrd="5" destOrd="0" parTransId="{259C13CE-3B2C-4D8E-B216-F9AE5526C82B}" sibTransId="{5722869B-2E68-4908-8E01-103F27FFE973}"/>
    <dgm:cxn modelId="{E05976C9-578F-5D4D-A1CD-4A832B3A965D}" type="presOf" srcId="{0E25BB59-1045-4835-9FEF-5067900EF58B}" destId="{0885D846-2079-F547-AF9A-9E1D32774194}" srcOrd="0" destOrd="0" presId="urn:microsoft.com/office/officeart/2005/8/layout/vList2"/>
    <dgm:cxn modelId="{92E3F1C9-A31F-4CD8-9616-2B3B6940C557}" srcId="{D0F2C7AB-C8E1-4164-A575-BD4837686B84}" destId="{49B71D08-F56F-48CC-A333-26887035F88E}" srcOrd="4" destOrd="0" parTransId="{765A98F3-6871-4725-A38A-11E94F5FDDB7}" sibTransId="{C63E78D3-BFB2-457E-B5AA-EC7AF7407F5D}"/>
    <dgm:cxn modelId="{A693D2EF-AC71-254E-A672-3BC24946B054}" type="presOf" srcId="{15B5ADB6-89F5-42CA-B9DB-68645BECB3FB}" destId="{1477BBD7-5D3E-6B46-859F-3DE425EDABC8}" srcOrd="0" destOrd="0" presId="urn:microsoft.com/office/officeart/2005/8/layout/vList2"/>
    <dgm:cxn modelId="{5858D8E9-8C4E-B84C-8581-2806CD5FD157}" type="presParOf" srcId="{0DCCA171-9D89-1F46-B931-D74DDA061395}" destId="{1477BBD7-5D3E-6B46-859F-3DE425EDABC8}" srcOrd="0" destOrd="0" presId="urn:microsoft.com/office/officeart/2005/8/layout/vList2"/>
    <dgm:cxn modelId="{5C347558-984B-9749-975D-3656AF4FA909}" type="presParOf" srcId="{0DCCA171-9D89-1F46-B931-D74DDA061395}" destId="{907CA97E-33DA-794B-A8C3-CD9B3F3C2F01}" srcOrd="1" destOrd="0" presId="urn:microsoft.com/office/officeart/2005/8/layout/vList2"/>
    <dgm:cxn modelId="{1CFFF1AE-C8BD-4D4F-A751-A9F3B65BDAD6}" type="presParOf" srcId="{0DCCA171-9D89-1F46-B931-D74DDA061395}" destId="{0885D846-2079-F547-AF9A-9E1D32774194}" srcOrd="2" destOrd="0" presId="urn:microsoft.com/office/officeart/2005/8/layout/vList2"/>
    <dgm:cxn modelId="{620533CD-A9D6-9D40-90A4-CBB49021F8BE}" type="presParOf" srcId="{0DCCA171-9D89-1F46-B931-D74DDA061395}" destId="{FA5C2E73-598B-E349-B3A2-7D8E46189FF9}" srcOrd="3" destOrd="0" presId="urn:microsoft.com/office/officeart/2005/8/layout/vList2"/>
    <dgm:cxn modelId="{0B1D2115-1E15-0D47-A026-BC8588397B61}" type="presParOf" srcId="{0DCCA171-9D89-1F46-B931-D74DDA061395}" destId="{EC82918A-BAD5-D346-AC6A-5AA3E5A766AF}" srcOrd="4" destOrd="0" presId="urn:microsoft.com/office/officeart/2005/8/layout/vList2"/>
    <dgm:cxn modelId="{4281DD8A-968F-644D-AFDB-873A1F156100}" type="presParOf" srcId="{0DCCA171-9D89-1F46-B931-D74DDA061395}" destId="{663A7053-0386-BA40-9C87-7A3D3DB3FBB2}" srcOrd="5" destOrd="0" presId="urn:microsoft.com/office/officeart/2005/8/layout/vList2"/>
    <dgm:cxn modelId="{7297C776-D95E-2143-9BB0-27131CDC8654}" type="presParOf" srcId="{0DCCA171-9D89-1F46-B931-D74DDA061395}" destId="{02D7EF00-5B39-BF46-A847-28542E587B80}" srcOrd="6" destOrd="0" presId="urn:microsoft.com/office/officeart/2005/8/layout/vList2"/>
    <dgm:cxn modelId="{561F55CA-B2FC-2D46-847D-5A398B05FA8A}" type="presParOf" srcId="{0DCCA171-9D89-1F46-B931-D74DDA061395}" destId="{614D3E4B-CAB8-E24D-9195-0B8E03D45330}" srcOrd="7" destOrd="0" presId="urn:microsoft.com/office/officeart/2005/8/layout/vList2"/>
    <dgm:cxn modelId="{7210A9FB-F815-C449-912A-94BA6C6B2893}" type="presParOf" srcId="{0DCCA171-9D89-1F46-B931-D74DDA061395}" destId="{A3EE49B1-B230-7845-B7BD-3B56CC493C1E}" srcOrd="8" destOrd="0" presId="urn:microsoft.com/office/officeart/2005/8/layout/vList2"/>
    <dgm:cxn modelId="{FE33A837-039B-C243-B6CA-C70523CD2B7C}" type="presParOf" srcId="{0DCCA171-9D89-1F46-B931-D74DDA061395}" destId="{830F6575-4772-AD42-B8CF-8D2EDCC369C8}" srcOrd="9" destOrd="0" presId="urn:microsoft.com/office/officeart/2005/8/layout/vList2"/>
    <dgm:cxn modelId="{F918CAB0-BD81-6F4D-800C-2277B9770DFF}" type="presParOf" srcId="{0DCCA171-9D89-1F46-B931-D74DDA061395}" destId="{F55EF6E9-20FA-4A40-88DC-81F88A4DACE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7BBD7-5D3E-6B46-859F-3DE425EDABC8}">
      <dsp:nvSpPr>
        <dsp:cNvPr id="0" name=""/>
        <dsp:cNvSpPr/>
      </dsp:nvSpPr>
      <dsp:spPr>
        <a:xfrm>
          <a:off x="0" y="12990"/>
          <a:ext cx="6628804" cy="748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NL" sz="3200" kern="1200"/>
            <a:t>Cliënt</a:t>
          </a:r>
          <a:endParaRPr lang="en-US" sz="3200" kern="1200"/>
        </a:p>
      </dsp:txBody>
      <dsp:txXfrm>
        <a:off x="36553" y="49543"/>
        <a:ext cx="6555698" cy="675694"/>
      </dsp:txXfrm>
    </dsp:sp>
    <dsp:sp modelId="{0885D846-2079-F547-AF9A-9E1D32774194}">
      <dsp:nvSpPr>
        <dsp:cNvPr id="0" name=""/>
        <dsp:cNvSpPr/>
      </dsp:nvSpPr>
      <dsp:spPr>
        <a:xfrm>
          <a:off x="0" y="853950"/>
          <a:ext cx="6628804" cy="748800"/>
        </a:xfrm>
        <a:prstGeom prst="roundRect">
          <a:avLst/>
        </a:prstGeom>
        <a:gradFill rotWithShape="0">
          <a:gsLst>
            <a:gs pos="0">
              <a:schemeClr val="accent2">
                <a:hueOff val="-592857"/>
                <a:satOff val="2840"/>
                <a:lumOff val="2627"/>
                <a:alphaOff val="0"/>
                <a:tint val="96000"/>
                <a:lumMod val="100000"/>
              </a:schemeClr>
            </a:gs>
            <a:gs pos="78000">
              <a:schemeClr val="accent2">
                <a:hueOff val="-592857"/>
                <a:satOff val="2840"/>
                <a:lumOff val="262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NL" sz="3200" kern="1200"/>
            <a:t>Gezondheid </a:t>
          </a:r>
          <a:endParaRPr lang="en-US" sz="3200" kern="1200"/>
        </a:p>
      </dsp:txBody>
      <dsp:txXfrm>
        <a:off x="36553" y="890503"/>
        <a:ext cx="6555698" cy="675694"/>
      </dsp:txXfrm>
    </dsp:sp>
    <dsp:sp modelId="{EC82918A-BAD5-D346-AC6A-5AA3E5A766AF}">
      <dsp:nvSpPr>
        <dsp:cNvPr id="0" name=""/>
        <dsp:cNvSpPr/>
      </dsp:nvSpPr>
      <dsp:spPr>
        <a:xfrm>
          <a:off x="0" y="1694910"/>
          <a:ext cx="6628804" cy="748800"/>
        </a:xfrm>
        <a:prstGeom prst="roundRect">
          <a:avLst/>
        </a:prstGeom>
        <a:gradFill rotWithShape="0">
          <a:gsLst>
            <a:gs pos="0">
              <a:schemeClr val="accent2">
                <a:hueOff val="-1185714"/>
                <a:satOff val="5680"/>
                <a:lumOff val="5255"/>
                <a:alphaOff val="0"/>
                <a:tint val="96000"/>
                <a:lumMod val="100000"/>
              </a:schemeClr>
            </a:gs>
            <a:gs pos="78000">
              <a:schemeClr val="accent2">
                <a:hueOff val="-1185714"/>
                <a:satOff val="5680"/>
                <a:lumOff val="525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NL" sz="3200" kern="1200"/>
            <a:t>Meedoen</a:t>
          </a:r>
          <a:endParaRPr lang="en-US" sz="3200" kern="1200"/>
        </a:p>
      </dsp:txBody>
      <dsp:txXfrm>
        <a:off x="36553" y="1731463"/>
        <a:ext cx="6555698" cy="675694"/>
      </dsp:txXfrm>
    </dsp:sp>
    <dsp:sp modelId="{02D7EF00-5B39-BF46-A847-28542E587B80}">
      <dsp:nvSpPr>
        <dsp:cNvPr id="0" name=""/>
        <dsp:cNvSpPr/>
      </dsp:nvSpPr>
      <dsp:spPr>
        <a:xfrm>
          <a:off x="0" y="2535870"/>
          <a:ext cx="6628804" cy="748800"/>
        </a:xfrm>
        <a:prstGeom prst="roundRect">
          <a:avLst/>
        </a:prstGeom>
        <a:gradFill rotWithShape="0">
          <a:gsLst>
            <a:gs pos="0">
              <a:schemeClr val="accent2">
                <a:hueOff val="-1778572"/>
                <a:satOff val="8520"/>
                <a:lumOff val="7882"/>
                <a:alphaOff val="0"/>
                <a:tint val="96000"/>
                <a:lumMod val="100000"/>
              </a:schemeClr>
            </a:gs>
            <a:gs pos="78000">
              <a:schemeClr val="accent2">
                <a:hueOff val="-1778572"/>
                <a:satOff val="8520"/>
                <a:lumOff val="788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NL" sz="3200" kern="1200"/>
            <a:t>Veiligheid</a:t>
          </a:r>
          <a:endParaRPr lang="en-US" sz="3200" kern="1200"/>
        </a:p>
      </dsp:txBody>
      <dsp:txXfrm>
        <a:off x="36553" y="2572423"/>
        <a:ext cx="6555698" cy="675694"/>
      </dsp:txXfrm>
    </dsp:sp>
    <dsp:sp modelId="{A3EE49B1-B230-7845-B7BD-3B56CC493C1E}">
      <dsp:nvSpPr>
        <dsp:cNvPr id="0" name=""/>
        <dsp:cNvSpPr/>
      </dsp:nvSpPr>
      <dsp:spPr>
        <a:xfrm>
          <a:off x="0" y="3376830"/>
          <a:ext cx="6628804" cy="748800"/>
        </a:xfrm>
        <a:prstGeom prst="roundRect">
          <a:avLst/>
        </a:prstGeom>
        <a:gradFill rotWithShape="0">
          <a:gsLst>
            <a:gs pos="0">
              <a:schemeClr val="accent2">
                <a:hueOff val="-2371429"/>
                <a:satOff val="11360"/>
                <a:lumOff val="10510"/>
                <a:alphaOff val="0"/>
                <a:tint val="96000"/>
                <a:lumMod val="100000"/>
              </a:schemeClr>
            </a:gs>
            <a:gs pos="78000">
              <a:schemeClr val="accent2">
                <a:hueOff val="-2371429"/>
                <a:satOff val="11360"/>
                <a:lumOff val="1051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NL" sz="3200" kern="1200"/>
            <a:t>Medewerkers</a:t>
          </a:r>
          <a:endParaRPr lang="en-US" sz="3200" kern="1200"/>
        </a:p>
      </dsp:txBody>
      <dsp:txXfrm>
        <a:off x="36553" y="3413383"/>
        <a:ext cx="6555698" cy="675694"/>
      </dsp:txXfrm>
    </dsp:sp>
    <dsp:sp modelId="{F55EF6E9-20FA-4A40-88DC-81F88A4DACE8}">
      <dsp:nvSpPr>
        <dsp:cNvPr id="0" name=""/>
        <dsp:cNvSpPr/>
      </dsp:nvSpPr>
      <dsp:spPr>
        <a:xfrm>
          <a:off x="0" y="4217790"/>
          <a:ext cx="6628804" cy="7488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NL" sz="3200" kern="1200" dirty="0"/>
            <a:t>Organisatie </a:t>
          </a:r>
          <a:endParaRPr lang="en-US" sz="3200" kern="1200" dirty="0"/>
        </a:p>
      </dsp:txBody>
      <dsp:txXfrm>
        <a:off x="36553" y="4254343"/>
        <a:ext cx="6555698" cy="6756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373A3-946F-814C-94F0-CE4019AB243B}" type="datetimeFigureOut">
              <a:rPr lang="nl-NL" smtClean="0"/>
              <a:t>18-9-2024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AB2B9-D466-F04F-ABDC-0FC8C289E4CC}" type="slidenum">
              <a:rPr lang="nl-NL" smtClean="0"/>
              <a:t>‹nr.›</a:t>
            </a:fld>
            <a:endParaRPr lang="nl-NL"/>
          </a:p>
        </p:txBody>
      </p:sp>
    </p:spTree>
    <p:extLst>
      <p:ext uri="{BB962C8B-B14F-4D97-AF65-F5344CB8AC3E}">
        <p14:creationId xmlns:p14="http://schemas.microsoft.com/office/powerpoint/2010/main" val="352462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F9D4BEB2-E8B9-4852-852A-80DA79481F56}" type="datetime1">
              <a:rPr lang="nl-NL" smtClean="0"/>
              <a:t>18-9-2024</a:t>
            </a:fld>
            <a:endParaRPr lang="en-US" dirty="0"/>
          </a:p>
        </p:txBody>
      </p:sp>
      <p:sp>
        <p:nvSpPr>
          <p:cNvPr id="5" name="Footer Placeholder 4"/>
          <p:cNvSpPr>
            <a:spLocks noGrp="1"/>
          </p:cNvSpPr>
          <p:nvPr>
            <p:ph type="ftr" sz="quarter" idx="11"/>
          </p:nvPr>
        </p:nvSpPr>
        <p:spPr/>
        <p:txBody>
          <a:bodyPr/>
          <a:lstStyle/>
          <a:p>
            <a:r>
              <a:rPr lang="en-US" dirty="0"/>
              <a:t>20-9-2023 | </a:t>
            </a:r>
            <a:r>
              <a:rPr lang="en-US" dirty="0" err="1"/>
              <a:t>Kwaliteitsrapport</a:t>
            </a:r>
            <a:r>
              <a:rPr lang="en-US" dirty="0"/>
              <a:t> 2022 | Harry, Marloes en Stan</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380DF59-93D6-443E-91E4-F2D791018A71}" type="datetime1">
              <a:rPr lang="nl-NL" smtClean="0"/>
              <a:t>18-9-2024</a:t>
            </a:fld>
            <a:endParaRPr lang="en-US" dirty="0"/>
          </a:p>
        </p:txBody>
      </p:sp>
      <p:sp>
        <p:nvSpPr>
          <p:cNvPr id="5" name="Footer Placeholder 4"/>
          <p:cNvSpPr>
            <a:spLocks noGrp="1"/>
          </p:cNvSpPr>
          <p:nvPr>
            <p:ph type="ftr" sz="quarter" idx="11"/>
          </p:nvPr>
        </p:nvSpPr>
        <p:spPr/>
        <p:txBody>
          <a:bodyPr/>
          <a:lstStyle/>
          <a:p>
            <a:r>
              <a:rPr lang="en-US" dirty="0"/>
              <a:t>20-9-2023 | </a:t>
            </a:r>
            <a:r>
              <a:rPr lang="en-US" dirty="0" err="1"/>
              <a:t>Kwaliteitsrapport</a:t>
            </a:r>
            <a:r>
              <a:rPr lang="en-US" dirty="0"/>
              <a:t> 2022 | Harry, Marloes en Stan</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62A4E1E-E1F6-4883-B9E2-8204AE4060C3}" type="datetime1">
              <a:rPr lang="nl-NL" smtClean="0"/>
              <a:t>18-9-2024</a:t>
            </a:fld>
            <a:endParaRPr lang="en-US" dirty="0"/>
          </a:p>
        </p:txBody>
      </p:sp>
      <p:sp>
        <p:nvSpPr>
          <p:cNvPr id="5" name="Footer Placeholder 4"/>
          <p:cNvSpPr>
            <a:spLocks noGrp="1"/>
          </p:cNvSpPr>
          <p:nvPr>
            <p:ph type="ftr" sz="quarter" idx="11"/>
          </p:nvPr>
        </p:nvSpPr>
        <p:spPr/>
        <p:txBody>
          <a:bodyPr/>
          <a:lstStyle/>
          <a:p>
            <a:r>
              <a:rPr lang="en-US" dirty="0"/>
              <a:t>20-9-2023 | </a:t>
            </a:r>
            <a:r>
              <a:rPr lang="en-US" dirty="0" err="1"/>
              <a:t>Kwaliteitsrapport</a:t>
            </a:r>
            <a:r>
              <a:rPr lang="en-US" dirty="0"/>
              <a:t> 2022 | Harry, Marloes en Stan</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F8978D9-89F0-4F72-AA58-355E9C0B4696}" type="datetime1">
              <a:rPr lang="nl-NL" smtClean="0"/>
              <a:t>18-9-2024</a:t>
            </a:fld>
            <a:endParaRPr lang="en-US" dirty="0"/>
          </a:p>
        </p:txBody>
      </p:sp>
      <p:sp>
        <p:nvSpPr>
          <p:cNvPr id="5" name="Footer Placeholder 4"/>
          <p:cNvSpPr>
            <a:spLocks noGrp="1"/>
          </p:cNvSpPr>
          <p:nvPr>
            <p:ph type="ftr" sz="quarter" idx="11"/>
          </p:nvPr>
        </p:nvSpPr>
        <p:spPr/>
        <p:txBody>
          <a:bodyPr/>
          <a:lstStyle/>
          <a:p>
            <a:r>
              <a:rPr lang="en-US" dirty="0"/>
              <a:t>20-9-2023 | </a:t>
            </a:r>
            <a:r>
              <a:rPr lang="en-US" dirty="0" err="1"/>
              <a:t>Kwaliteitsrapport</a:t>
            </a:r>
            <a:r>
              <a:rPr lang="en-US" dirty="0"/>
              <a:t> 2022 | Harry, Marloes en Stan</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D789F36-F9A7-49C3-9A7B-1DCE5E352095}" type="datetime1">
              <a:rPr lang="nl-NL" smtClean="0"/>
              <a:t>18-9-2024</a:t>
            </a:fld>
            <a:endParaRPr lang="en-US" dirty="0"/>
          </a:p>
        </p:txBody>
      </p:sp>
      <p:sp>
        <p:nvSpPr>
          <p:cNvPr id="5" name="Footer Placeholder 4"/>
          <p:cNvSpPr>
            <a:spLocks noGrp="1"/>
          </p:cNvSpPr>
          <p:nvPr>
            <p:ph type="ftr" sz="quarter" idx="11"/>
          </p:nvPr>
        </p:nvSpPr>
        <p:spPr/>
        <p:txBody>
          <a:bodyPr/>
          <a:lstStyle/>
          <a:p>
            <a:r>
              <a:rPr lang="en-US" dirty="0"/>
              <a:t>20-9-2023 | </a:t>
            </a:r>
            <a:r>
              <a:rPr lang="en-US" dirty="0" err="1"/>
              <a:t>Kwaliteitsrapport</a:t>
            </a:r>
            <a:r>
              <a:rPr lang="en-US" dirty="0"/>
              <a:t> 2022 | Harry, Marloes en Stan</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6BFB7A8-E24E-4D22-B3C5-C73A22D7BA85}" type="datetime1">
              <a:rPr lang="nl-NL" smtClean="0"/>
              <a:t>18-9-2024</a:t>
            </a:fld>
            <a:endParaRPr lang="en-US" dirty="0"/>
          </a:p>
        </p:txBody>
      </p:sp>
      <p:sp>
        <p:nvSpPr>
          <p:cNvPr id="5" name="Footer Placeholder 4"/>
          <p:cNvSpPr>
            <a:spLocks noGrp="1"/>
          </p:cNvSpPr>
          <p:nvPr>
            <p:ph type="ftr" sz="quarter" idx="11"/>
          </p:nvPr>
        </p:nvSpPr>
        <p:spPr/>
        <p:txBody>
          <a:bodyPr/>
          <a:lstStyle/>
          <a:p>
            <a:r>
              <a:rPr lang="en-US" dirty="0"/>
              <a:t>20-9-2023 | </a:t>
            </a:r>
            <a:r>
              <a:rPr lang="en-US" dirty="0" err="1"/>
              <a:t>Kwaliteitsrapport</a:t>
            </a:r>
            <a:r>
              <a:rPr lang="en-US" dirty="0"/>
              <a:t> 2022 | Harry, Marloes en Stan</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6B7572F-C97F-42F1-A052-17F1C8A916A5}" type="datetime1">
              <a:rPr lang="nl-NL" smtClean="0"/>
              <a:t>18-9-2024</a:t>
            </a:fld>
            <a:endParaRPr lang="en-US" dirty="0"/>
          </a:p>
        </p:txBody>
      </p:sp>
      <p:sp>
        <p:nvSpPr>
          <p:cNvPr id="5" name="Footer Placeholder 4"/>
          <p:cNvSpPr>
            <a:spLocks noGrp="1"/>
          </p:cNvSpPr>
          <p:nvPr>
            <p:ph type="ftr" sz="quarter" idx="11"/>
          </p:nvPr>
        </p:nvSpPr>
        <p:spPr/>
        <p:txBody>
          <a:bodyPr/>
          <a:lstStyle/>
          <a:p>
            <a:r>
              <a:rPr lang="en-US" dirty="0"/>
              <a:t>20-9-2023 | </a:t>
            </a:r>
            <a:r>
              <a:rPr lang="en-US" dirty="0" err="1"/>
              <a:t>Kwaliteitsrapport</a:t>
            </a:r>
            <a:r>
              <a:rPr lang="en-US" dirty="0"/>
              <a:t> 2022 | Harry, Marloes en Stan</a:t>
            </a:r>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793547A-8DDD-4584-9B2D-208685CA14CF}" type="datetime1">
              <a:rPr lang="nl-NL" smtClean="0"/>
              <a:t>18-9-2024</a:t>
            </a:fld>
            <a:endParaRPr lang="en-US" dirty="0"/>
          </a:p>
        </p:txBody>
      </p:sp>
      <p:sp>
        <p:nvSpPr>
          <p:cNvPr id="5" name="Footer Placeholder 4"/>
          <p:cNvSpPr>
            <a:spLocks noGrp="1"/>
          </p:cNvSpPr>
          <p:nvPr>
            <p:ph type="ftr" sz="quarter" idx="11"/>
          </p:nvPr>
        </p:nvSpPr>
        <p:spPr/>
        <p:txBody>
          <a:bodyPr/>
          <a:lstStyle/>
          <a:p>
            <a:r>
              <a:rPr lang="en-US" dirty="0"/>
              <a:t>20-9-2023 | </a:t>
            </a:r>
            <a:r>
              <a:rPr lang="en-US" dirty="0" err="1"/>
              <a:t>Kwaliteitsrapport</a:t>
            </a:r>
            <a:r>
              <a:rPr lang="en-US" dirty="0"/>
              <a:t> 2022 | Harry, Marloes en Stan</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AB11ED0-F19E-42BB-8E35-4F6E42DA1095}" type="datetime1">
              <a:rPr lang="nl-NL" smtClean="0"/>
              <a:t>18-9-2024</a:t>
            </a:fld>
            <a:endParaRPr lang="en-US" dirty="0"/>
          </a:p>
        </p:txBody>
      </p:sp>
      <p:sp>
        <p:nvSpPr>
          <p:cNvPr id="5" name="Footer Placeholder 4"/>
          <p:cNvSpPr>
            <a:spLocks noGrp="1"/>
          </p:cNvSpPr>
          <p:nvPr>
            <p:ph type="ftr" sz="quarter" idx="11"/>
          </p:nvPr>
        </p:nvSpPr>
        <p:spPr/>
        <p:txBody>
          <a:bodyPr/>
          <a:lstStyle/>
          <a:p>
            <a:r>
              <a:rPr lang="en-US" dirty="0"/>
              <a:t>20-9-2023 | </a:t>
            </a:r>
            <a:r>
              <a:rPr lang="en-US" dirty="0" err="1"/>
              <a:t>Kwaliteitsrapport</a:t>
            </a:r>
            <a:r>
              <a:rPr lang="en-US" dirty="0"/>
              <a:t> 2022 | Harry, Marloes en Stan</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68C8846-4B36-4766-97AD-43BA5A87B73D}" type="datetime1">
              <a:rPr lang="nl-NL" smtClean="0"/>
              <a:t>18-9-2024</a:t>
            </a:fld>
            <a:endParaRPr lang="en-US" dirty="0"/>
          </a:p>
        </p:txBody>
      </p:sp>
      <p:sp>
        <p:nvSpPr>
          <p:cNvPr id="5" name="Footer Placeholder 4"/>
          <p:cNvSpPr>
            <a:spLocks noGrp="1"/>
          </p:cNvSpPr>
          <p:nvPr>
            <p:ph type="ftr" sz="quarter" idx="11"/>
          </p:nvPr>
        </p:nvSpPr>
        <p:spPr/>
        <p:txBody>
          <a:bodyPr/>
          <a:lstStyle/>
          <a:p>
            <a:r>
              <a:rPr lang="en-US" dirty="0"/>
              <a:t>20-9-2023 | </a:t>
            </a:r>
            <a:r>
              <a:rPr lang="en-US" dirty="0" err="1"/>
              <a:t>Kwaliteitsrapport</a:t>
            </a:r>
            <a:r>
              <a:rPr lang="en-US" dirty="0"/>
              <a:t> 2022 | Harry, Marloes en Stan</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75C6C93-DE75-4CED-9624-AE74DA331278}" type="datetime1">
              <a:rPr lang="nl-NL" smtClean="0"/>
              <a:t>18-9-2024</a:t>
            </a:fld>
            <a:endParaRPr lang="en-US" dirty="0"/>
          </a:p>
        </p:txBody>
      </p:sp>
      <p:sp>
        <p:nvSpPr>
          <p:cNvPr id="6" name="Footer Placeholder 5"/>
          <p:cNvSpPr>
            <a:spLocks noGrp="1"/>
          </p:cNvSpPr>
          <p:nvPr>
            <p:ph type="ftr" sz="quarter" idx="11"/>
          </p:nvPr>
        </p:nvSpPr>
        <p:spPr/>
        <p:txBody>
          <a:bodyPr/>
          <a:lstStyle/>
          <a:p>
            <a:r>
              <a:rPr lang="en-US" dirty="0"/>
              <a:t>20-9-2023 | </a:t>
            </a:r>
            <a:r>
              <a:rPr lang="en-US" dirty="0" err="1"/>
              <a:t>Kwaliteitsrapport</a:t>
            </a:r>
            <a:r>
              <a:rPr lang="en-US" dirty="0"/>
              <a:t> 2022 | Harry, Marloes en Stan</a:t>
            </a:r>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F622B68-6530-4AA6-A3F6-E486B54B291D}" type="datetime1">
              <a:rPr lang="nl-NL" smtClean="0"/>
              <a:t>18-9-2024</a:t>
            </a:fld>
            <a:endParaRPr lang="en-US" dirty="0"/>
          </a:p>
        </p:txBody>
      </p:sp>
      <p:sp>
        <p:nvSpPr>
          <p:cNvPr id="8" name="Footer Placeholder 7"/>
          <p:cNvSpPr>
            <a:spLocks noGrp="1"/>
          </p:cNvSpPr>
          <p:nvPr>
            <p:ph type="ftr" sz="quarter" idx="11"/>
          </p:nvPr>
        </p:nvSpPr>
        <p:spPr/>
        <p:txBody>
          <a:bodyPr/>
          <a:lstStyle/>
          <a:p>
            <a:r>
              <a:rPr lang="en-US" dirty="0"/>
              <a:t>20-9-2023 | </a:t>
            </a:r>
            <a:r>
              <a:rPr lang="en-US" dirty="0" err="1"/>
              <a:t>Kwaliteitsrapport</a:t>
            </a:r>
            <a:r>
              <a:rPr lang="en-US" dirty="0"/>
              <a:t> 2022 | Harry, Marloes en Stan</a:t>
            </a:r>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52805A02-93C7-4893-B6E4-1A6753F6D8EF}" type="datetime1">
              <a:rPr lang="nl-NL" smtClean="0"/>
              <a:t>18-9-2024</a:t>
            </a:fld>
            <a:endParaRPr lang="en-US" dirty="0"/>
          </a:p>
        </p:txBody>
      </p:sp>
      <p:sp>
        <p:nvSpPr>
          <p:cNvPr id="4" name="Footer Placeholder 3"/>
          <p:cNvSpPr>
            <a:spLocks noGrp="1"/>
          </p:cNvSpPr>
          <p:nvPr>
            <p:ph type="ftr" sz="quarter" idx="11"/>
          </p:nvPr>
        </p:nvSpPr>
        <p:spPr/>
        <p:txBody>
          <a:bodyPr/>
          <a:lstStyle/>
          <a:p>
            <a:r>
              <a:rPr lang="en-US" dirty="0"/>
              <a:t>20-9-2023 | </a:t>
            </a:r>
            <a:r>
              <a:rPr lang="en-US" dirty="0" err="1"/>
              <a:t>Kwaliteitsrapport</a:t>
            </a:r>
            <a:r>
              <a:rPr lang="en-US" dirty="0"/>
              <a:t> 2022 | Harry, Marloes en Stan</a:t>
            </a:r>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7AA6E-0B71-4560-94B7-F3B76BECEB72}" type="datetime1">
              <a:rPr lang="nl-NL" smtClean="0"/>
              <a:t>18-9-2024</a:t>
            </a:fld>
            <a:endParaRPr lang="en-US" dirty="0"/>
          </a:p>
        </p:txBody>
      </p:sp>
      <p:sp>
        <p:nvSpPr>
          <p:cNvPr id="3" name="Footer Placeholder 2"/>
          <p:cNvSpPr>
            <a:spLocks noGrp="1"/>
          </p:cNvSpPr>
          <p:nvPr>
            <p:ph type="ftr" sz="quarter" idx="11"/>
          </p:nvPr>
        </p:nvSpPr>
        <p:spPr/>
        <p:txBody>
          <a:bodyPr/>
          <a:lstStyle/>
          <a:p>
            <a:r>
              <a:rPr lang="en-US" dirty="0"/>
              <a:t>20-9-2023 | </a:t>
            </a:r>
            <a:r>
              <a:rPr lang="en-US" dirty="0" err="1"/>
              <a:t>Kwaliteitsrapport</a:t>
            </a:r>
            <a:r>
              <a:rPr lang="en-US" dirty="0"/>
              <a:t> 2022 | Harry, Marloes en Stan</a:t>
            </a:r>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C262B03-EB3C-4979-BDAE-18E4528A061D}" type="datetime1">
              <a:rPr lang="nl-NL" smtClean="0"/>
              <a:t>18-9-2024</a:t>
            </a:fld>
            <a:endParaRPr lang="en-US" dirty="0"/>
          </a:p>
        </p:txBody>
      </p:sp>
      <p:sp>
        <p:nvSpPr>
          <p:cNvPr id="6" name="Footer Placeholder 5"/>
          <p:cNvSpPr>
            <a:spLocks noGrp="1"/>
          </p:cNvSpPr>
          <p:nvPr>
            <p:ph type="ftr" sz="quarter" idx="11"/>
          </p:nvPr>
        </p:nvSpPr>
        <p:spPr/>
        <p:txBody>
          <a:bodyPr/>
          <a:lstStyle/>
          <a:p>
            <a:r>
              <a:rPr lang="en-US" dirty="0"/>
              <a:t>20-9-2023 | </a:t>
            </a:r>
            <a:r>
              <a:rPr lang="en-US" dirty="0" err="1"/>
              <a:t>Kwaliteitsrapport</a:t>
            </a:r>
            <a:r>
              <a:rPr lang="en-US" dirty="0"/>
              <a:t> 2022 | Harry, Marloes en Stan</a:t>
            </a:r>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4EBA67D-8B77-4335-9817-3341253946F6}" type="datetime1">
              <a:rPr lang="nl-NL" smtClean="0"/>
              <a:t>18-9-2024</a:t>
            </a:fld>
            <a:endParaRPr lang="en-US" dirty="0"/>
          </a:p>
        </p:txBody>
      </p:sp>
      <p:sp>
        <p:nvSpPr>
          <p:cNvPr id="6" name="Footer Placeholder 5"/>
          <p:cNvSpPr>
            <a:spLocks noGrp="1"/>
          </p:cNvSpPr>
          <p:nvPr>
            <p:ph type="ftr" sz="quarter" idx="11"/>
          </p:nvPr>
        </p:nvSpPr>
        <p:spPr/>
        <p:txBody>
          <a:bodyPr/>
          <a:lstStyle/>
          <a:p>
            <a:r>
              <a:rPr lang="en-US" dirty="0"/>
              <a:t>20-9-2023 | </a:t>
            </a:r>
            <a:r>
              <a:rPr lang="en-US" dirty="0" err="1"/>
              <a:t>Kwaliteitsrapport</a:t>
            </a:r>
            <a:r>
              <a:rPr lang="en-US" dirty="0"/>
              <a:t> 2022 | Harry, Marloes en Stan</a:t>
            </a:r>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8E7907-E4B7-4BDB-9C0C-D9358CB2B6BD}" type="datetime1">
              <a:rPr lang="nl-NL" smtClean="0"/>
              <a:t>18-9-2024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20-9-2023 | </a:t>
            </a:r>
            <a:r>
              <a:rPr lang="en-US" dirty="0" err="1"/>
              <a:t>Kwaliteitsrapport</a:t>
            </a:r>
            <a:r>
              <a:rPr lang="en-US" dirty="0"/>
              <a:t> 2022 | Harry, Marloes en Stan</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google.com/imgres?q=veiligheid&amp;imgurl=https%3A%2F%2Fwww.jimqs.nl%2Ffiles%2Ffotoalbums%2F1%2Fgroot%2Fsafety-first-1-p.webp&amp;imgrefurl=https%3A%2F%2Fwww.jimqs.nl%2Fsafety-1%2Fveiligheid-in-jouw-bedrijf&amp;docid=f3H_n6Fxx8HnXM&amp;tbnid=tzvs8g4IbJk4WM&amp;vet=12ahUKEwjX96zSj4aIAxW32QIHHdC8E9IQM3oECBwQAA..i&amp;w=469&amp;h=672&amp;hcb=2&amp;ved=2ahUKEwjX96zSj4aIAxW32QIHHdC8E9IQM3oECBwQA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stichtingnedereind.nl/"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8B461A-6A06-284B-AA07-C7BF873C2FC4}"/>
              </a:ext>
            </a:extLst>
          </p:cNvPr>
          <p:cNvSpPr>
            <a:spLocks noGrp="1"/>
          </p:cNvSpPr>
          <p:nvPr>
            <p:ph type="ctrTitle"/>
          </p:nvPr>
        </p:nvSpPr>
        <p:spPr>
          <a:xfrm>
            <a:off x="985969" y="4553712"/>
            <a:ext cx="8288032" cy="1096316"/>
          </a:xfrm>
        </p:spPr>
        <p:txBody>
          <a:bodyPr>
            <a:normAutofit/>
          </a:bodyPr>
          <a:lstStyle/>
          <a:p>
            <a:pPr algn="ctr"/>
            <a:r>
              <a:rPr lang="nl-NL" sz="4800" dirty="0"/>
              <a:t>Kwaliteitskompas 2023</a:t>
            </a:r>
          </a:p>
        </p:txBody>
      </p:sp>
      <p:sp>
        <p:nvSpPr>
          <p:cNvPr id="3" name="Ondertitel 2">
            <a:extLst>
              <a:ext uri="{FF2B5EF4-FFF2-40B4-BE49-F238E27FC236}">
                <a16:creationId xmlns:a16="http://schemas.microsoft.com/office/drawing/2014/main" id="{9A87E8AE-BED4-1E46-97F0-1CAE8987179F}"/>
              </a:ext>
            </a:extLst>
          </p:cNvPr>
          <p:cNvSpPr>
            <a:spLocks noGrp="1"/>
          </p:cNvSpPr>
          <p:nvPr>
            <p:ph type="subTitle" idx="1"/>
          </p:nvPr>
        </p:nvSpPr>
        <p:spPr>
          <a:xfrm>
            <a:off x="985969" y="5650029"/>
            <a:ext cx="8288032" cy="469122"/>
          </a:xfrm>
        </p:spPr>
        <p:txBody>
          <a:bodyPr>
            <a:noAutofit/>
          </a:bodyPr>
          <a:lstStyle/>
          <a:p>
            <a:pPr algn="ctr">
              <a:lnSpc>
                <a:spcPct val="90000"/>
              </a:lnSpc>
            </a:pPr>
            <a:r>
              <a:rPr lang="nl-NL" sz="1200" b="1" dirty="0"/>
              <a:t>18 september 2024</a:t>
            </a:r>
          </a:p>
          <a:p>
            <a:pPr algn="ctr">
              <a:lnSpc>
                <a:spcPct val="90000"/>
              </a:lnSpc>
            </a:pPr>
            <a:r>
              <a:rPr lang="nl-NL" sz="1200" b="1" dirty="0"/>
              <a:t>Door: Harry, Marloes &amp; Stan</a:t>
            </a:r>
          </a:p>
        </p:txBody>
      </p:sp>
      <p:sp>
        <p:nvSpPr>
          <p:cNvPr id="4" name="Tijdelijke aanduiding voor voettekst 3">
            <a:extLst>
              <a:ext uri="{FF2B5EF4-FFF2-40B4-BE49-F238E27FC236}">
                <a16:creationId xmlns:a16="http://schemas.microsoft.com/office/drawing/2014/main" id="{017524C7-294E-4CFC-9CD0-2DF178A4636B}"/>
              </a:ext>
            </a:extLst>
          </p:cNvPr>
          <p:cNvSpPr>
            <a:spLocks noGrp="1"/>
          </p:cNvSpPr>
          <p:nvPr>
            <p:ph type="ftr" sz="quarter" idx="11"/>
          </p:nvPr>
        </p:nvSpPr>
        <p:spPr/>
        <p:txBody>
          <a:bodyPr/>
          <a:lstStyle/>
          <a:p>
            <a:r>
              <a:rPr lang="en-US" dirty="0"/>
              <a:t>18-9-2024 | </a:t>
            </a:r>
            <a:r>
              <a:rPr lang="en-US" dirty="0" err="1"/>
              <a:t>Kwaliteitskompas</a:t>
            </a:r>
            <a:r>
              <a:rPr lang="en-US" dirty="0"/>
              <a:t> 2023 | Harry, Marloes en Stan</a:t>
            </a:r>
          </a:p>
        </p:txBody>
      </p:sp>
      <p:pic>
        <p:nvPicPr>
          <p:cNvPr id="5" name="Afbeelding 4" descr="Afbeelding met tekst&#10;&#10;Automatisch gegenereerde beschrijving">
            <a:extLst>
              <a:ext uri="{FF2B5EF4-FFF2-40B4-BE49-F238E27FC236}">
                <a16:creationId xmlns:a16="http://schemas.microsoft.com/office/drawing/2014/main" id="{BE90B833-6BD1-7342-AAC8-30D38A15E2AA}"/>
              </a:ext>
            </a:extLst>
          </p:cNvPr>
          <p:cNvPicPr>
            <a:picLocks noChangeAspect="1"/>
          </p:cNvPicPr>
          <p:nvPr/>
        </p:nvPicPr>
        <p:blipFill>
          <a:blip r:embed="rId2"/>
          <a:stretch>
            <a:fillRect/>
          </a:stretch>
        </p:blipFill>
        <p:spPr>
          <a:xfrm>
            <a:off x="3568901" y="934222"/>
            <a:ext cx="3122166" cy="3299450"/>
          </a:xfrm>
          <a:prstGeom prst="rect">
            <a:avLst/>
          </a:prstGeom>
        </p:spPr>
      </p:pic>
    </p:spTree>
    <p:extLst>
      <p:ext uri="{BB962C8B-B14F-4D97-AF65-F5344CB8AC3E}">
        <p14:creationId xmlns:p14="http://schemas.microsoft.com/office/powerpoint/2010/main" val="176517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descr="Afbeelding met tekst, schermopname, diagram, cirkel&#10;&#10;Automatisch gegenereerde beschrijving">
            <a:extLst>
              <a:ext uri="{FF2B5EF4-FFF2-40B4-BE49-F238E27FC236}">
                <a16:creationId xmlns:a16="http://schemas.microsoft.com/office/drawing/2014/main" id="{18CC7292-7E4B-48DC-8C08-88D296DAD7E9}"/>
              </a:ext>
            </a:extLst>
          </p:cNvPr>
          <p:cNvPicPr>
            <a:picLocks noChangeAspect="1"/>
          </p:cNvPicPr>
          <p:nvPr/>
        </p:nvPicPr>
        <p:blipFill>
          <a:blip r:embed="rId2"/>
          <a:srcRect l="3248" r="5495" b="2"/>
          <a:stretch/>
        </p:blipFill>
        <p:spPr>
          <a:xfrm>
            <a:off x="4141816" y="847759"/>
            <a:ext cx="5426301" cy="469741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9CF44110-D95B-FC47-ADA1-FB4C2C5926FE}"/>
              </a:ext>
            </a:extLst>
          </p:cNvPr>
          <p:cNvSpPr>
            <a:spLocks noGrp="1"/>
          </p:cNvSpPr>
          <p:nvPr>
            <p:ph type="title"/>
          </p:nvPr>
        </p:nvSpPr>
        <p:spPr>
          <a:xfrm>
            <a:off x="677333" y="609600"/>
            <a:ext cx="3851123" cy="1320800"/>
          </a:xfrm>
        </p:spPr>
        <p:txBody>
          <a:bodyPr>
            <a:normAutofit/>
          </a:bodyPr>
          <a:lstStyle/>
          <a:p>
            <a:r>
              <a:rPr lang="nl-NL" dirty="0"/>
              <a:t>Cliënt</a:t>
            </a:r>
          </a:p>
        </p:txBody>
      </p:sp>
      <p:sp>
        <p:nvSpPr>
          <p:cNvPr id="3" name="Tijdelijke aanduiding voor inhoud 2">
            <a:extLst>
              <a:ext uri="{FF2B5EF4-FFF2-40B4-BE49-F238E27FC236}">
                <a16:creationId xmlns:a16="http://schemas.microsoft.com/office/drawing/2014/main" id="{5187F643-89F5-7F43-A26A-47B3A94C4BDD}"/>
              </a:ext>
            </a:extLst>
          </p:cNvPr>
          <p:cNvSpPr>
            <a:spLocks noGrp="1"/>
          </p:cNvSpPr>
          <p:nvPr>
            <p:ph idx="1"/>
          </p:nvPr>
        </p:nvSpPr>
        <p:spPr>
          <a:xfrm>
            <a:off x="677334" y="2160589"/>
            <a:ext cx="3851122" cy="3880773"/>
          </a:xfrm>
        </p:spPr>
        <p:txBody>
          <a:bodyPr>
            <a:normAutofit/>
          </a:bodyPr>
          <a:lstStyle/>
          <a:p>
            <a:pPr marL="0" indent="0">
              <a:lnSpc>
                <a:spcPct val="90000"/>
              </a:lnSpc>
              <a:buNone/>
            </a:pPr>
            <a:r>
              <a:rPr lang="nl-NL" sz="1500" b="1"/>
              <a:t>Smartdoelen</a:t>
            </a:r>
          </a:p>
          <a:p>
            <a:pPr>
              <a:lnSpc>
                <a:spcPct val="90000"/>
              </a:lnSpc>
            </a:pPr>
            <a:r>
              <a:rPr lang="nl-NL" sz="1500"/>
              <a:t>Grootste deel gaat vooruit</a:t>
            </a:r>
          </a:p>
          <a:p>
            <a:pPr>
              <a:lnSpc>
                <a:spcPct val="90000"/>
              </a:lnSpc>
            </a:pPr>
            <a:endParaRPr lang="nl-NL" sz="1500"/>
          </a:p>
          <a:p>
            <a:pPr marL="0" indent="0">
              <a:lnSpc>
                <a:spcPct val="90000"/>
              </a:lnSpc>
              <a:buNone/>
            </a:pPr>
            <a:r>
              <a:rPr lang="nl-NL" sz="1500" b="1"/>
              <a:t>Ondersteuningsplannen </a:t>
            </a:r>
          </a:p>
          <a:p>
            <a:pPr>
              <a:lnSpc>
                <a:spcPct val="90000"/>
              </a:lnSpc>
            </a:pPr>
            <a:r>
              <a:rPr lang="nl-NL" sz="1500"/>
              <a:t>100% heeft een ondersteuningsplan</a:t>
            </a:r>
          </a:p>
          <a:p>
            <a:pPr>
              <a:lnSpc>
                <a:spcPct val="90000"/>
              </a:lnSpc>
            </a:pPr>
            <a:endParaRPr lang="nl-NL" sz="1500"/>
          </a:p>
          <a:p>
            <a:pPr marL="0" indent="0">
              <a:lnSpc>
                <a:spcPct val="90000"/>
              </a:lnSpc>
              <a:buNone/>
            </a:pPr>
            <a:r>
              <a:rPr lang="nl-NL" sz="1500" b="1"/>
              <a:t>Cliëntenraad </a:t>
            </a:r>
          </a:p>
          <a:p>
            <a:pPr>
              <a:lnSpc>
                <a:spcPct val="90000"/>
              </a:lnSpc>
            </a:pPr>
            <a:r>
              <a:rPr lang="nl-NL" sz="1500"/>
              <a:t>Sinds april 2021 centrale cliëntenraad</a:t>
            </a:r>
          </a:p>
          <a:p>
            <a:pPr>
              <a:lnSpc>
                <a:spcPct val="90000"/>
              </a:lnSpc>
            </a:pPr>
            <a:r>
              <a:rPr lang="nl-NL" sz="1500"/>
              <a:t>De locaties 402/503/</a:t>
            </a:r>
            <a:r>
              <a:rPr lang="nl-NL" sz="1500" err="1"/>
              <a:t>Iep&amp;Vio</a:t>
            </a:r>
            <a:r>
              <a:rPr lang="nl-NL" sz="1500"/>
              <a:t> hebben eigen bewonersoverleg</a:t>
            </a:r>
          </a:p>
        </p:txBody>
      </p:sp>
      <p:sp>
        <p:nvSpPr>
          <p:cNvPr id="6" name="Tijdelijke aanduiding voor voettekst 5">
            <a:extLst>
              <a:ext uri="{FF2B5EF4-FFF2-40B4-BE49-F238E27FC236}">
                <a16:creationId xmlns:a16="http://schemas.microsoft.com/office/drawing/2014/main" id="{B999B250-CB24-C041-8585-F307163D176D}"/>
              </a:ext>
            </a:extLst>
          </p:cNvPr>
          <p:cNvSpPr>
            <a:spLocks noGrp="1"/>
          </p:cNvSpPr>
          <p:nvPr>
            <p:ph type="ftr" sz="quarter" idx="11"/>
          </p:nvPr>
        </p:nvSpPr>
        <p:spPr/>
        <p:txBody>
          <a:bodyPr>
            <a:normAutofit/>
          </a:bodyPr>
          <a:lstStyle/>
          <a:p>
            <a:r>
              <a:rPr lang="en-US" dirty="0"/>
              <a:t>18-9-2024 | </a:t>
            </a:r>
            <a:r>
              <a:rPr lang="en-US" dirty="0" err="1"/>
              <a:t>Kwaliteitskompas</a:t>
            </a:r>
            <a:r>
              <a:rPr lang="en-US" dirty="0"/>
              <a:t> 2023 | Harry, Marloes en Stan</a:t>
            </a:r>
          </a:p>
        </p:txBody>
      </p:sp>
    </p:spTree>
    <p:extLst>
      <p:ext uri="{BB962C8B-B14F-4D97-AF65-F5344CB8AC3E}">
        <p14:creationId xmlns:p14="http://schemas.microsoft.com/office/powerpoint/2010/main" val="2412803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EC0F0-916E-284D-8EA8-1F4A29BB0AD0}"/>
              </a:ext>
            </a:extLst>
          </p:cNvPr>
          <p:cNvSpPr>
            <a:spLocks noGrp="1"/>
          </p:cNvSpPr>
          <p:nvPr>
            <p:ph type="title"/>
          </p:nvPr>
        </p:nvSpPr>
        <p:spPr>
          <a:xfrm>
            <a:off x="6090445" y="609600"/>
            <a:ext cx="3183556" cy="1320800"/>
          </a:xfrm>
        </p:spPr>
        <p:txBody>
          <a:bodyPr anchor="ctr">
            <a:normAutofit/>
          </a:bodyPr>
          <a:lstStyle/>
          <a:p>
            <a:r>
              <a:rPr lang="nl-NL" dirty="0"/>
              <a:t>Gezondheid </a:t>
            </a:r>
          </a:p>
        </p:txBody>
      </p:sp>
      <p:sp>
        <p:nvSpPr>
          <p:cNvPr id="3" name="Tijdelijke aanduiding voor inhoud 2">
            <a:extLst>
              <a:ext uri="{FF2B5EF4-FFF2-40B4-BE49-F238E27FC236}">
                <a16:creationId xmlns:a16="http://schemas.microsoft.com/office/drawing/2014/main" id="{CEEA1EB2-8401-A84B-B449-F6D15AF0C656}"/>
              </a:ext>
            </a:extLst>
          </p:cNvPr>
          <p:cNvSpPr>
            <a:spLocks noGrp="1"/>
          </p:cNvSpPr>
          <p:nvPr>
            <p:ph idx="1"/>
          </p:nvPr>
        </p:nvSpPr>
        <p:spPr>
          <a:xfrm>
            <a:off x="6094410" y="2160589"/>
            <a:ext cx="3176589" cy="3880773"/>
          </a:xfrm>
        </p:spPr>
        <p:txBody>
          <a:bodyPr>
            <a:normAutofit/>
          </a:bodyPr>
          <a:lstStyle/>
          <a:p>
            <a:pPr marL="0" indent="0">
              <a:buNone/>
            </a:pPr>
            <a:r>
              <a:rPr lang="nl-NL" b="1" dirty="0"/>
              <a:t>Gezond eten </a:t>
            </a:r>
          </a:p>
          <a:p>
            <a:r>
              <a:rPr lang="nl-NL" dirty="0"/>
              <a:t>Doel: 5x in de week gezond eten (80% van de weken)</a:t>
            </a:r>
          </a:p>
          <a:p>
            <a:r>
              <a:rPr lang="nl-NL" dirty="0"/>
              <a:t>Gelukt op 402 (98%) én 503 (81% aantoonbaar, begin 2023 niet goed geregistreerd)</a:t>
            </a:r>
          </a:p>
        </p:txBody>
      </p:sp>
      <p:sp>
        <p:nvSpPr>
          <p:cNvPr id="18" name="Tijdelijke aanduiding voor voettekst 17">
            <a:extLst>
              <a:ext uri="{FF2B5EF4-FFF2-40B4-BE49-F238E27FC236}">
                <a16:creationId xmlns:a16="http://schemas.microsoft.com/office/drawing/2014/main" id="{61F3E810-2A02-CD49-9C85-4E55F1537CF2}"/>
              </a:ext>
            </a:extLst>
          </p:cNvPr>
          <p:cNvSpPr>
            <a:spLocks noGrp="1"/>
          </p:cNvSpPr>
          <p:nvPr>
            <p:ph type="ftr" sz="quarter" idx="11"/>
          </p:nvPr>
        </p:nvSpPr>
        <p:spPr/>
        <p:txBody>
          <a:bodyPr/>
          <a:lstStyle/>
          <a:p>
            <a:r>
              <a:rPr lang="en-US" dirty="0"/>
              <a:t>18-9-2024 | </a:t>
            </a:r>
            <a:r>
              <a:rPr lang="en-US" dirty="0" err="1"/>
              <a:t>Kwaliteitskompas</a:t>
            </a:r>
            <a:r>
              <a:rPr lang="en-US" dirty="0"/>
              <a:t> 2023 | Harry, Marloes en Stan</a:t>
            </a:r>
          </a:p>
        </p:txBody>
      </p:sp>
      <p:pic>
        <p:nvPicPr>
          <p:cNvPr id="1026" name="Picture 2" descr="Gaat nieuwe Schijf van Vijf ons gezonder maken? | Het Parool">
            <a:extLst>
              <a:ext uri="{FF2B5EF4-FFF2-40B4-BE49-F238E27FC236}">
                <a16:creationId xmlns:a16="http://schemas.microsoft.com/office/drawing/2014/main" id="{A0A9D62B-9338-7A40-97C0-3F75996260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9814" y="846596"/>
            <a:ext cx="5062993" cy="5153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528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descr="Afbeelding met tekst, binnen, vloer, plafond&#10;&#10;Automatisch gegenereerde beschrijving">
            <a:extLst>
              <a:ext uri="{FF2B5EF4-FFF2-40B4-BE49-F238E27FC236}">
                <a16:creationId xmlns:a16="http://schemas.microsoft.com/office/drawing/2014/main" id="{ADECB046-8545-A545-801B-3345052EA025}"/>
              </a:ext>
            </a:extLst>
          </p:cNvPr>
          <p:cNvPicPr>
            <a:picLocks noChangeAspect="1"/>
          </p:cNvPicPr>
          <p:nvPr/>
        </p:nvPicPr>
        <p:blipFill rotWithShape="1">
          <a:blip r:embed="rId2"/>
          <a:srcRect l="7853" r="15328"/>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C4299635-C8A3-2C44-B3A6-1807F3E29E8C}"/>
              </a:ext>
            </a:extLst>
          </p:cNvPr>
          <p:cNvSpPr>
            <a:spLocks noGrp="1"/>
          </p:cNvSpPr>
          <p:nvPr>
            <p:ph type="title"/>
          </p:nvPr>
        </p:nvSpPr>
        <p:spPr>
          <a:xfrm>
            <a:off x="677333" y="609600"/>
            <a:ext cx="3851123" cy="1320800"/>
          </a:xfrm>
        </p:spPr>
        <p:txBody>
          <a:bodyPr>
            <a:normAutofit/>
          </a:bodyPr>
          <a:lstStyle/>
          <a:p>
            <a:r>
              <a:rPr lang="nl-NL" dirty="0"/>
              <a:t>Gezondheid</a:t>
            </a:r>
          </a:p>
        </p:txBody>
      </p:sp>
      <p:sp>
        <p:nvSpPr>
          <p:cNvPr id="3" name="Tijdelijke aanduiding voor inhoud 2">
            <a:extLst>
              <a:ext uri="{FF2B5EF4-FFF2-40B4-BE49-F238E27FC236}">
                <a16:creationId xmlns:a16="http://schemas.microsoft.com/office/drawing/2014/main" id="{46BC851C-692D-3B4D-AF24-D4CCC90BB602}"/>
              </a:ext>
            </a:extLst>
          </p:cNvPr>
          <p:cNvSpPr>
            <a:spLocks noGrp="1"/>
          </p:cNvSpPr>
          <p:nvPr>
            <p:ph idx="1"/>
          </p:nvPr>
        </p:nvSpPr>
        <p:spPr>
          <a:xfrm>
            <a:off x="677334" y="2160589"/>
            <a:ext cx="3851122" cy="3880773"/>
          </a:xfrm>
        </p:spPr>
        <p:txBody>
          <a:bodyPr>
            <a:normAutofit/>
          </a:bodyPr>
          <a:lstStyle/>
          <a:p>
            <a:r>
              <a:rPr lang="nl-NL" dirty="0"/>
              <a:t>Sporten </a:t>
            </a:r>
          </a:p>
          <a:p>
            <a:r>
              <a:rPr lang="nl-NL" dirty="0"/>
              <a:t>Doel: 50% cliënten sporten/bewegen minimaal 1 keer in de week</a:t>
            </a:r>
          </a:p>
          <a:p>
            <a:r>
              <a:rPr lang="nl-NL" dirty="0"/>
              <a:t>Bijna iedereen sport 1 keer per week. Op 402 67% (fors lager dan in 2022), op 503 91%. </a:t>
            </a:r>
          </a:p>
        </p:txBody>
      </p:sp>
      <p:sp>
        <p:nvSpPr>
          <p:cNvPr id="7" name="Tijdelijke aanduiding voor voettekst 6">
            <a:extLst>
              <a:ext uri="{FF2B5EF4-FFF2-40B4-BE49-F238E27FC236}">
                <a16:creationId xmlns:a16="http://schemas.microsoft.com/office/drawing/2014/main" id="{4E6A13F6-73F5-474D-B1D7-D025C7FDF4CC}"/>
              </a:ext>
            </a:extLst>
          </p:cNvPr>
          <p:cNvSpPr>
            <a:spLocks noGrp="1"/>
          </p:cNvSpPr>
          <p:nvPr>
            <p:ph type="ftr" sz="quarter" idx="11"/>
          </p:nvPr>
        </p:nvSpPr>
        <p:spPr/>
        <p:txBody>
          <a:bodyPr/>
          <a:lstStyle/>
          <a:p>
            <a:r>
              <a:rPr lang="en-US" dirty="0"/>
              <a:t>18-9-2024 | </a:t>
            </a:r>
            <a:r>
              <a:rPr lang="en-US" dirty="0" err="1"/>
              <a:t>Kwaliteitskompas</a:t>
            </a:r>
            <a:r>
              <a:rPr lang="en-US" dirty="0"/>
              <a:t> 2023 | Harry, Marloes en Stan</a:t>
            </a:r>
          </a:p>
        </p:txBody>
      </p:sp>
    </p:spTree>
    <p:extLst>
      <p:ext uri="{BB962C8B-B14F-4D97-AF65-F5344CB8AC3E}">
        <p14:creationId xmlns:p14="http://schemas.microsoft.com/office/powerpoint/2010/main" val="4086234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65BECB-7655-0948-B737-5640B7F096DD}"/>
              </a:ext>
            </a:extLst>
          </p:cNvPr>
          <p:cNvSpPr>
            <a:spLocks noGrp="1"/>
          </p:cNvSpPr>
          <p:nvPr>
            <p:ph type="title"/>
          </p:nvPr>
        </p:nvSpPr>
        <p:spPr>
          <a:xfrm>
            <a:off x="675064" y="609600"/>
            <a:ext cx="4069463" cy="1320800"/>
          </a:xfrm>
        </p:spPr>
        <p:txBody>
          <a:bodyPr vert="horz" lIns="91440" tIns="45720" rIns="91440" bIns="45720" rtlCol="0" anchor="ctr">
            <a:normAutofit/>
          </a:bodyPr>
          <a:lstStyle/>
          <a:p>
            <a:r>
              <a:rPr lang="en-US" dirty="0" err="1"/>
              <a:t>Gezondheid</a:t>
            </a:r>
            <a:r>
              <a:rPr lang="en-US" dirty="0"/>
              <a:t>/</a:t>
            </a:r>
            <a:r>
              <a:rPr lang="en-US" dirty="0" err="1"/>
              <a:t>Gebit</a:t>
            </a:r>
            <a:endParaRPr lang="en-US" dirty="0"/>
          </a:p>
        </p:txBody>
      </p:sp>
      <p:sp>
        <p:nvSpPr>
          <p:cNvPr id="6" name="Tijdelijke aanduiding voor voettekst 5">
            <a:extLst>
              <a:ext uri="{FF2B5EF4-FFF2-40B4-BE49-F238E27FC236}">
                <a16:creationId xmlns:a16="http://schemas.microsoft.com/office/drawing/2014/main" id="{37DB3981-09D4-BB40-95EF-F9881C6D4ABA}"/>
              </a:ext>
            </a:extLst>
          </p:cNvPr>
          <p:cNvSpPr>
            <a:spLocks noGrp="1"/>
          </p:cNvSpPr>
          <p:nvPr>
            <p:ph type="ftr" sz="quarter" idx="11"/>
          </p:nvPr>
        </p:nvSpPr>
        <p:spPr>
          <a:xfrm>
            <a:off x="677334" y="6041362"/>
            <a:ext cx="5192560" cy="365125"/>
          </a:xfrm>
        </p:spPr>
        <p:txBody>
          <a:bodyPr vert="horz" lIns="91440" tIns="45720" rIns="91440" bIns="45720" rtlCol="0" anchor="ctr">
            <a:normAutofit/>
          </a:bodyPr>
          <a:lstStyle/>
          <a:p>
            <a:r>
              <a:rPr lang="en-US" dirty="0"/>
              <a:t>18-9-2024 | </a:t>
            </a:r>
            <a:r>
              <a:rPr lang="en-US" dirty="0" err="1"/>
              <a:t>Kwaliteitskompas</a:t>
            </a:r>
            <a:r>
              <a:rPr lang="en-US" dirty="0"/>
              <a:t> 2023 | Harry, Marloes en Stan</a:t>
            </a:r>
          </a:p>
        </p:txBody>
      </p:sp>
      <p:sp>
        <p:nvSpPr>
          <p:cNvPr id="3" name="Tekstvak 2">
            <a:extLst>
              <a:ext uri="{FF2B5EF4-FFF2-40B4-BE49-F238E27FC236}">
                <a16:creationId xmlns:a16="http://schemas.microsoft.com/office/drawing/2014/main" id="{55A49C5A-2340-B946-AF77-6A5047FB1718}"/>
              </a:ext>
            </a:extLst>
          </p:cNvPr>
          <p:cNvSpPr txBox="1"/>
          <p:nvPr/>
        </p:nvSpPr>
        <p:spPr>
          <a:xfrm>
            <a:off x="671361" y="2160589"/>
            <a:ext cx="2930517" cy="388077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dirty="0">
                <a:solidFill>
                  <a:schemeClr val="tx1">
                    <a:lumMod val="75000"/>
                    <a:lumOff val="25000"/>
                  </a:schemeClr>
                </a:solidFill>
              </a:rPr>
              <a:t>‘</a:t>
            </a:r>
            <a:r>
              <a:rPr lang="en-US" dirty="0" err="1">
                <a:solidFill>
                  <a:schemeClr val="tx1">
                    <a:lumMod val="75000"/>
                    <a:lumOff val="25000"/>
                  </a:schemeClr>
                </a:solidFill>
              </a:rPr>
              <a:t>Niet</a:t>
            </a:r>
            <a:r>
              <a:rPr lang="en-US" dirty="0">
                <a:solidFill>
                  <a:schemeClr val="tx1">
                    <a:lumMod val="75000"/>
                    <a:lumOff val="25000"/>
                  </a:schemeClr>
                </a:solidFill>
              </a:rPr>
              <a:t> </a:t>
            </a:r>
            <a:r>
              <a:rPr lang="en-US" dirty="0" err="1">
                <a:solidFill>
                  <a:schemeClr val="tx1">
                    <a:lumMod val="75000"/>
                    <a:lumOff val="25000"/>
                  </a:schemeClr>
                </a:solidFill>
              </a:rPr>
              <a:t>ingevuld</a:t>
            </a:r>
            <a:r>
              <a:rPr lang="en-US" dirty="0">
                <a:solidFill>
                  <a:schemeClr val="tx1">
                    <a:lumMod val="75000"/>
                    <a:lumOff val="25000"/>
                  </a:schemeClr>
                </a:solidFill>
              </a:rPr>
              <a:t>’ </a:t>
            </a:r>
            <a:r>
              <a:rPr lang="en-US" dirty="0" err="1">
                <a:solidFill>
                  <a:schemeClr val="tx1">
                    <a:lumMod val="75000"/>
                    <a:lumOff val="25000"/>
                  </a:schemeClr>
                </a:solidFill>
              </a:rPr>
              <a:t>staat</a:t>
            </a:r>
            <a:r>
              <a:rPr lang="en-US" dirty="0">
                <a:solidFill>
                  <a:schemeClr val="tx1">
                    <a:lumMod val="75000"/>
                    <a:lumOff val="25000"/>
                  </a:schemeClr>
                </a:solidFill>
              </a:rPr>
              <a:t> </a:t>
            </a:r>
            <a:r>
              <a:rPr lang="en-US" dirty="0" err="1">
                <a:solidFill>
                  <a:schemeClr val="tx1">
                    <a:lumMod val="75000"/>
                    <a:lumOff val="25000"/>
                  </a:schemeClr>
                </a:solidFill>
              </a:rPr>
              <a:t>ook</a:t>
            </a:r>
            <a:r>
              <a:rPr lang="en-US" dirty="0">
                <a:solidFill>
                  <a:schemeClr val="tx1">
                    <a:lumMod val="75000"/>
                    <a:lumOff val="25000"/>
                  </a:schemeClr>
                </a:solidFill>
              </a:rPr>
              <a:t> voor ‘</a:t>
            </a:r>
            <a:r>
              <a:rPr lang="en-US" dirty="0" err="1">
                <a:solidFill>
                  <a:schemeClr val="tx1">
                    <a:lumMod val="75000"/>
                    <a:lumOff val="25000"/>
                  </a:schemeClr>
                </a:solidFill>
              </a:rPr>
              <a:t>niet</a:t>
            </a:r>
            <a:r>
              <a:rPr lang="en-US" dirty="0">
                <a:solidFill>
                  <a:schemeClr val="tx1">
                    <a:lumMod val="75000"/>
                    <a:lumOff val="25000"/>
                  </a:schemeClr>
                </a:solidFill>
              </a:rPr>
              <a:t> van </a:t>
            </a:r>
            <a:r>
              <a:rPr lang="en-US" dirty="0" err="1">
                <a:solidFill>
                  <a:schemeClr val="tx1">
                    <a:lumMod val="75000"/>
                    <a:lumOff val="25000"/>
                  </a:schemeClr>
                </a:solidFill>
              </a:rPr>
              <a:t>toepassing</a:t>
            </a:r>
            <a:r>
              <a:rPr lang="en-US" dirty="0">
                <a:solidFill>
                  <a:schemeClr val="tx1">
                    <a:lumMod val="75000"/>
                    <a:lumOff val="25000"/>
                  </a:schemeClr>
                </a:solidFill>
              </a:rPr>
              <a:t>’</a:t>
            </a:r>
          </a:p>
          <a:p>
            <a:pPr>
              <a:spcBef>
                <a:spcPts val="1000"/>
              </a:spcBef>
              <a:buClr>
                <a:schemeClr val="accent1"/>
              </a:buClr>
              <a:buSzPct val="80000"/>
              <a:buFont typeface="Wingdings 3" charset="2"/>
              <a:buChar char=""/>
            </a:pPr>
            <a:r>
              <a:rPr lang="en-US" dirty="0" err="1">
                <a:solidFill>
                  <a:schemeClr val="tx1">
                    <a:lumMod val="75000"/>
                    <a:lumOff val="25000"/>
                  </a:schemeClr>
                </a:solidFill>
              </a:rPr>
              <a:t>Totaal</a:t>
            </a:r>
            <a:r>
              <a:rPr lang="en-US" dirty="0">
                <a:solidFill>
                  <a:schemeClr val="tx1">
                    <a:lumMod val="75000"/>
                    <a:lumOff val="25000"/>
                  </a:schemeClr>
                </a:solidFill>
              </a:rPr>
              <a:t> </a:t>
            </a:r>
            <a:r>
              <a:rPr lang="en-US" dirty="0" err="1">
                <a:solidFill>
                  <a:schemeClr val="tx1">
                    <a:lumMod val="75000"/>
                    <a:lumOff val="25000"/>
                  </a:schemeClr>
                </a:solidFill>
              </a:rPr>
              <a:t>aantal</a:t>
            </a:r>
            <a:r>
              <a:rPr lang="en-US" dirty="0">
                <a:solidFill>
                  <a:schemeClr val="tx1">
                    <a:lumMod val="75000"/>
                    <a:lumOff val="25000"/>
                  </a:schemeClr>
                </a:solidFill>
              </a:rPr>
              <a:t> </a:t>
            </a:r>
            <a:r>
              <a:rPr lang="en-US" dirty="0" err="1">
                <a:solidFill>
                  <a:schemeClr val="tx1">
                    <a:lumMod val="75000"/>
                    <a:lumOff val="25000"/>
                  </a:schemeClr>
                </a:solidFill>
              </a:rPr>
              <a:t>registraties</a:t>
            </a:r>
            <a:r>
              <a:rPr lang="en-US" dirty="0">
                <a:solidFill>
                  <a:schemeClr val="tx1">
                    <a:lumMod val="75000"/>
                    <a:lumOff val="25000"/>
                  </a:schemeClr>
                </a:solidFill>
              </a:rPr>
              <a:t> in 2023: </a:t>
            </a:r>
          </a:p>
          <a:p>
            <a:pPr>
              <a:spcBef>
                <a:spcPts val="1000"/>
              </a:spcBef>
              <a:buClr>
                <a:schemeClr val="accent1"/>
              </a:buClr>
              <a:buSzPct val="80000"/>
              <a:buFont typeface="Wingdings 3" charset="2"/>
              <a:buChar char=""/>
            </a:pPr>
            <a:r>
              <a:rPr lang="en-US" dirty="0">
                <a:solidFill>
                  <a:schemeClr val="tx1">
                    <a:lumMod val="75000"/>
                    <a:lumOff val="25000"/>
                  </a:schemeClr>
                </a:solidFill>
              </a:rPr>
              <a:t>445 op 402</a:t>
            </a:r>
          </a:p>
          <a:p>
            <a:pPr>
              <a:spcBef>
                <a:spcPts val="1000"/>
              </a:spcBef>
              <a:buClr>
                <a:schemeClr val="accent1"/>
              </a:buClr>
              <a:buSzPct val="80000"/>
              <a:buFont typeface="Wingdings 3" charset="2"/>
              <a:buChar char=""/>
            </a:pPr>
            <a:r>
              <a:rPr lang="en-US" dirty="0">
                <a:solidFill>
                  <a:schemeClr val="tx1">
                    <a:lumMod val="75000"/>
                    <a:lumOff val="25000"/>
                  </a:schemeClr>
                </a:solidFill>
              </a:rPr>
              <a:t>427 op 503</a:t>
            </a:r>
          </a:p>
        </p:txBody>
      </p:sp>
      <p:pic>
        <p:nvPicPr>
          <p:cNvPr id="10" name="Afbeelding 9" descr="Afbeelding met tekst, schermopname, Lettertype, diagram&#10;&#10;Automatisch gegenereerde beschrijving">
            <a:extLst>
              <a:ext uri="{FF2B5EF4-FFF2-40B4-BE49-F238E27FC236}">
                <a16:creationId xmlns:a16="http://schemas.microsoft.com/office/drawing/2014/main" id="{1CE4A376-18CF-48A3-9A72-8F374142DFFB}"/>
              </a:ext>
            </a:extLst>
          </p:cNvPr>
          <p:cNvPicPr>
            <a:picLocks noChangeAspect="1"/>
          </p:cNvPicPr>
          <p:nvPr/>
        </p:nvPicPr>
        <p:blipFill>
          <a:blip r:embed="rId2"/>
          <a:stretch>
            <a:fillRect/>
          </a:stretch>
        </p:blipFill>
        <p:spPr>
          <a:xfrm>
            <a:off x="4933729" y="609600"/>
            <a:ext cx="3262378" cy="2601747"/>
          </a:xfrm>
          <a:prstGeom prst="rect">
            <a:avLst/>
          </a:prstGeom>
        </p:spPr>
      </p:pic>
      <p:pic>
        <p:nvPicPr>
          <p:cNvPr id="12" name="Afbeelding 11" descr="Afbeelding met tekst, schermopname, Lettertype, diagram&#10;&#10;Automatisch gegenereerde beschrijving">
            <a:extLst>
              <a:ext uri="{FF2B5EF4-FFF2-40B4-BE49-F238E27FC236}">
                <a16:creationId xmlns:a16="http://schemas.microsoft.com/office/drawing/2014/main" id="{DA79234C-CA06-4A67-A982-7164988AB75F}"/>
              </a:ext>
            </a:extLst>
          </p:cNvPr>
          <p:cNvPicPr>
            <a:picLocks noChangeAspect="1"/>
          </p:cNvPicPr>
          <p:nvPr/>
        </p:nvPicPr>
        <p:blipFill>
          <a:blip r:embed="rId3"/>
          <a:stretch>
            <a:fillRect/>
          </a:stretch>
        </p:blipFill>
        <p:spPr>
          <a:xfrm>
            <a:off x="5077867" y="3439020"/>
            <a:ext cx="2974104" cy="2602341"/>
          </a:xfrm>
          <a:prstGeom prst="rect">
            <a:avLst/>
          </a:prstGeom>
        </p:spPr>
      </p:pic>
    </p:spTree>
    <p:extLst>
      <p:ext uri="{BB962C8B-B14F-4D97-AF65-F5344CB8AC3E}">
        <p14:creationId xmlns:p14="http://schemas.microsoft.com/office/powerpoint/2010/main" val="2919556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descr="Afbeelding met muur, persoon, binnen, staand&#10;&#10;Automatisch gegenereerde beschrijving">
            <a:extLst>
              <a:ext uri="{FF2B5EF4-FFF2-40B4-BE49-F238E27FC236}">
                <a16:creationId xmlns:a16="http://schemas.microsoft.com/office/drawing/2014/main" id="{3FD21E76-C4F2-5D4F-B6D5-DEF1AFB4F89B}"/>
              </a:ext>
            </a:extLst>
          </p:cNvPr>
          <p:cNvPicPr>
            <a:picLocks noChangeAspect="1"/>
          </p:cNvPicPr>
          <p:nvPr/>
        </p:nvPicPr>
        <p:blipFill rotWithShape="1">
          <a:blip r:embed="rId2"/>
          <a:srcRect l="22271" r="621" b="-2"/>
          <a:stretch/>
        </p:blipFill>
        <p:spPr>
          <a:xfrm>
            <a:off x="3592520"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8CB6B953-4434-F340-92E1-4AF723D5796F}"/>
              </a:ext>
            </a:extLst>
          </p:cNvPr>
          <p:cNvSpPr>
            <a:spLocks noGrp="1"/>
          </p:cNvSpPr>
          <p:nvPr>
            <p:ph type="title"/>
          </p:nvPr>
        </p:nvSpPr>
        <p:spPr>
          <a:xfrm>
            <a:off x="677333" y="609600"/>
            <a:ext cx="3851123" cy="1320800"/>
          </a:xfrm>
        </p:spPr>
        <p:txBody>
          <a:bodyPr>
            <a:normAutofit/>
          </a:bodyPr>
          <a:lstStyle/>
          <a:p>
            <a:r>
              <a:rPr lang="nl-NL" dirty="0"/>
              <a:t>Meedoen</a:t>
            </a:r>
          </a:p>
        </p:txBody>
      </p:sp>
      <p:sp>
        <p:nvSpPr>
          <p:cNvPr id="3" name="Tijdelijke aanduiding voor inhoud 2">
            <a:extLst>
              <a:ext uri="{FF2B5EF4-FFF2-40B4-BE49-F238E27FC236}">
                <a16:creationId xmlns:a16="http://schemas.microsoft.com/office/drawing/2014/main" id="{3113DA9E-450D-0A42-93ED-7BD6609F9B94}"/>
              </a:ext>
            </a:extLst>
          </p:cNvPr>
          <p:cNvSpPr>
            <a:spLocks noGrp="1"/>
          </p:cNvSpPr>
          <p:nvPr>
            <p:ph idx="1"/>
          </p:nvPr>
        </p:nvSpPr>
        <p:spPr>
          <a:xfrm>
            <a:off x="677334" y="2160589"/>
            <a:ext cx="3851122" cy="3880773"/>
          </a:xfrm>
        </p:spPr>
        <p:txBody>
          <a:bodyPr>
            <a:normAutofit/>
          </a:bodyPr>
          <a:lstStyle/>
          <a:p>
            <a:r>
              <a:rPr lang="nl-NL" dirty="0"/>
              <a:t>Netwerk en communicatie </a:t>
            </a:r>
          </a:p>
          <a:p>
            <a:pPr lvl="1"/>
            <a:r>
              <a:rPr lang="nl-NL" dirty="0"/>
              <a:t>Begeleiders kennen cliënten persoonlijk</a:t>
            </a:r>
          </a:p>
          <a:p>
            <a:pPr lvl="1"/>
            <a:r>
              <a:rPr lang="nl-NL" dirty="0"/>
              <a:t>Versterken netwerk (relaties met vrienden/familie</a:t>
            </a:r>
          </a:p>
          <a:p>
            <a:r>
              <a:rPr lang="nl-NL" dirty="0" err="1"/>
              <a:t>Participate</a:t>
            </a:r>
            <a:r>
              <a:rPr lang="nl-NL" dirty="0"/>
              <a:t> &amp; Go </a:t>
            </a:r>
          </a:p>
          <a:p>
            <a:pPr lvl="1"/>
            <a:r>
              <a:rPr lang="nl-NL" dirty="0"/>
              <a:t>Gestart 2018</a:t>
            </a:r>
          </a:p>
          <a:p>
            <a:pPr lvl="1"/>
            <a:r>
              <a:rPr lang="nl-NL" dirty="0"/>
              <a:t>Baan vasthouden</a:t>
            </a:r>
          </a:p>
          <a:p>
            <a:pPr lvl="1"/>
            <a:r>
              <a:rPr lang="nl-NL" dirty="0"/>
              <a:t>Buurtpleinen</a:t>
            </a:r>
          </a:p>
        </p:txBody>
      </p:sp>
      <p:sp>
        <p:nvSpPr>
          <p:cNvPr id="5" name="Tijdelijke aanduiding voor voettekst 4">
            <a:extLst>
              <a:ext uri="{FF2B5EF4-FFF2-40B4-BE49-F238E27FC236}">
                <a16:creationId xmlns:a16="http://schemas.microsoft.com/office/drawing/2014/main" id="{81C319FB-E37D-BF47-AF1A-4BD116E5CD64}"/>
              </a:ext>
            </a:extLst>
          </p:cNvPr>
          <p:cNvSpPr>
            <a:spLocks noGrp="1"/>
          </p:cNvSpPr>
          <p:nvPr>
            <p:ph type="ftr" sz="quarter" idx="11"/>
          </p:nvPr>
        </p:nvSpPr>
        <p:spPr/>
        <p:txBody>
          <a:bodyPr/>
          <a:lstStyle/>
          <a:p>
            <a:r>
              <a:rPr lang="en-US" dirty="0"/>
              <a:t>18-9-2024 | </a:t>
            </a:r>
            <a:r>
              <a:rPr lang="en-US" dirty="0" err="1"/>
              <a:t>Kwaliteitskompas</a:t>
            </a:r>
            <a:r>
              <a:rPr lang="en-US" dirty="0"/>
              <a:t> 2023 | Harry, Marloes en Stan</a:t>
            </a:r>
          </a:p>
        </p:txBody>
      </p:sp>
      <p:pic>
        <p:nvPicPr>
          <p:cNvPr id="2050" name="Picture 2" descr="MOvactor">
            <a:extLst>
              <a:ext uri="{FF2B5EF4-FFF2-40B4-BE49-F238E27FC236}">
                <a16:creationId xmlns:a16="http://schemas.microsoft.com/office/drawing/2014/main" id="{BD0634AE-C35C-294E-B558-E9E8D6BB7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775" y="4821322"/>
            <a:ext cx="1308206" cy="128676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Afbeelding met tekst, Lettertype, Graphics, logo&#10;&#10;Automatisch gegenereerde beschrijving">
            <a:extLst>
              <a:ext uri="{FF2B5EF4-FFF2-40B4-BE49-F238E27FC236}">
                <a16:creationId xmlns:a16="http://schemas.microsoft.com/office/drawing/2014/main" id="{E5DAC39C-49AD-4B7C-BABA-FD1E1B4CCCF5}"/>
              </a:ext>
            </a:extLst>
          </p:cNvPr>
          <p:cNvPicPr>
            <a:picLocks noChangeAspect="1"/>
          </p:cNvPicPr>
          <p:nvPr/>
        </p:nvPicPr>
        <p:blipFill>
          <a:blip r:embed="rId4"/>
          <a:stretch>
            <a:fillRect/>
          </a:stretch>
        </p:blipFill>
        <p:spPr>
          <a:xfrm>
            <a:off x="3108335" y="3761853"/>
            <a:ext cx="2753293" cy="859308"/>
          </a:xfrm>
          <a:prstGeom prst="rect">
            <a:avLst/>
          </a:prstGeom>
        </p:spPr>
      </p:pic>
    </p:spTree>
    <p:extLst>
      <p:ext uri="{BB962C8B-B14F-4D97-AF65-F5344CB8AC3E}">
        <p14:creationId xmlns:p14="http://schemas.microsoft.com/office/powerpoint/2010/main" val="3683089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EEE72-0A49-A74D-8024-F56509814B1A}"/>
              </a:ext>
            </a:extLst>
          </p:cNvPr>
          <p:cNvSpPr>
            <a:spLocks noGrp="1"/>
          </p:cNvSpPr>
          <p:nvPr>
            <p:ph type="title"/>
          </p:nvPr>
        </p:nvSpPr>
        <p:spPr>
          <a:xfrm>
            <a:off x="989768" y="609600"/>
            <a:ext cx="5498361" cy="1320800"/>
          </a:xfrm>
        </p:spPr>
        <p:txBody>
          <a:bodyPr anchor="ctr">
            <a:normAutofit/>
          </a:bodyPr>
          <a:lstStyle/>
          <a:p>
            <a:r>
              <a:rPr lang="nl-NL" dirty="0"/>
              <a:t>Meedoen</a:t>
            </a:r>
          </a:p>
        </p:txBody>
      </p:sp>
      <p:sp>
        <p:nvSpPr>
          <p:cNvPr id="3" name="Tijdelijke aanduiding voor inhoud 2">
            <a:extLst>
              <a:ext uri="{FF2B5EF4-FFF2-40B4-BE49-F238E27FC236}">
                <a16:creationId xmlns:a16="http://schemas.microsoft.com/office/drawing/2014/main" id="{DDCFF43D-6D10-1D42-AF62-37ED2902541A}"/>
              </a:ext>
            </a:extLst>
          </p:cNvPr>
          <p:cNvSpPr>
            <a:spLocks noGrp="1"/>
          </p:cNvSpPr>
          <p:nvPr>
            <p:ph idx="1"/>
          </p:nvPr>
        </p:nvSpPr>
        <p:spPr>
          <a:xfrm>
            <a:off x="989770" y="2160589"/>
            <a:ext cx="5549732" cy="3880773"/>
          </a:xfrm>
        </p:spPr>
        <p:txBody>
          <a:bodyPr>
            <a:normAutofit/>
          </a:bodyPr>
          <a:lstStyle/>
          <a:p>
            <a:r>
              <a:rPr lang="nl-NL" dirty="0"/>
              <a:t>Dagbesteding </a:t>
            </a:r>
          </a:p>
          <a:p>
            <a:pPr lvl="1"/>
            <a:r>
              <a:rPr lang="nl-NL" dirty="0"/>
              <a:t>Dierenweides per 1/9/2023 gestopt</a:t>
            </a:r>
          </a:p>
          <a:p>
            <a:pPr lvl="1"/>
            <a:r>
              <a:rPr lang="nl-NL" dirty="0"/>
              <a:t>Paarden </a:t>
            </a:r>
          </a:p>
          <a:p>
            <a:pPr lvl="1"/>
            <a:r>
              <a:rPr lang="nl-NL" dirty="0"/>
              <a:t>Schoonmaken</a:t>
            </a:r>
          </a:p>
          <a:p>
            <a:pPr lvl="1"/>
            <a:r>
              <a:rPr lang="nl-NL" dirty="0"/>
              <a:t>Groenvoorziening</a:t>
            </a:r>
          </a:p>
          <a:p>
            <a:pPr lvl="1"/>
            <a:r>
              <a:rPr lang="nl-NL" dirty="0"/>
              <a:t>Houtbewerking</a:t>
            </a:r>
          </a:p>
        </p:txBody>
      </p:sp>
      <p:sp>
        <p:nvSpPr>
          <p:cNvPr id="8" name="Tijdelijke aanduiding voor voettekst 7">
            <a:extLst>
              <a:ext uri="{FF2B5EF4-FFF2-40B4-BE49-F238E27FC236}">
                <a16:creationId xmlns:a16="http://schemas.microsoft.com/office/drawing/2014/main" id="{83696DE8-C86C-B845-AA47-F10848A2A515}"/>
              </a:ext>
            </a:extLst>
          </p:cNvPr>
          <p:cNvSpPr>
            <a:spLocks noGrp="1"/>
          </p:cNvSpPr>
          <p:nvPr>
            <p:ph type="ftr" sz="quarter" idx="11"/>
          </p:nvPr>
        </p:nvSpPr>
        <p:spPr/>
        <p:txBody>
          <a:bodyPr/>
          <a:lstStyle/>
          <a:p>
            <a:r>
              <a:rPr lang="en-US" dirty="0"/>
              <a:t>18-9-2024 | </a:t>
            </a:r>
            <a:r>
              <a:rPr lang="en-US" dirty="0" err="1"/>
              <a:t>Kwaliteitskompas</a:t>
            </a:r>
            <a:r>
              <a:rPr lang="en-US" dirty="0"/>
              <a:t> 2023 | Harry, Marloes en Stan</a:t>
            </a:r>
          </a:p>
        </p:txBody>
      </p:sp>
      <p:pic>
        <p:nvPicPr>
          <p:cNvPr id="7" name="Afbeelding 6" descr="Afbeelding met boom, buiten, grond, rijden&#10;&#10;Automatisch gegenereerde beschrijving">
            <a:extLst>
              <a:ext uri="{FF2B5EF4-FFF2-40B4-BE49-F238E27FC236}">
                <a16:creationId xmlns:a16="http://schemas.microsoft.com/office/drawing/2014/main" id="{5BE3BB70-B9B6-EE42-A353-F1DEFAD5A637}"/>
              </a:ext>
            </a:extLst>
          </p:cNvPr>
          <p:cNvPicPr>
            <a:picLocks noChangeAspect="1"/>
          </p:cNvPicPr>
          <p:nvPr/>
        </p:nvPicPr>
        <p:blipFill rotWithShape="1">
          <a:blip r:embed="rId2"/>
          <a:srcRect l="8469" r="1718"/>
          <a:stretch/>
        </p:blipFill>
        <p:spPr>
          <a:xfrm>
            <a:off x="7531482" y="10"/>
            <a:ext cx="4657341" cy="3448414"/>
          </a:xfrm>
          <a:prstGeom prst="rect">
            <a:avLst/>
          </a:prstGeom>
        </p:spPr>
      </p:pic>
      <p:pic>
        <p:nvPicPr>
          <p:cNvPr id="5" name="Afbeelding 4" descr="Afbeelding met binnen, vloer, persoon&#10;&#10;Automatisch gegenereerde beschrijving">
            <a:extLst>
              <a:ext uri="{FF2B5EF4-FFF2-40B4-BE49-F238E27FC236}">
                <a16:creationId xmlns:a16="http://schemas.microsoft.com/office/drawing/2014/main" id="{5B3B51C0-632E-CC4E-8886-F34303C4B695}"/>
              </a:ext>
            </a:extLst>
          </p:cNvPr>
          <p:cNvPicPr>
            <a:picLocks noChangeAspect="1"/>
          </p:cNvPicPr>
          <p:nvPr/>
        </p:nvPicPr>
        <p:blipFill rotWithShape="1">
          <a:blip r:embed="rId3"/>
          <a:srcRect l="14572" r="11403" b="-2"/>
          <a:stretch/>
        </p:blipFill>
        <p:spPr>
          <a:xfrm>
            <a:off x="7528308" y="3437472"/>
            <a:ext cx="4657341" cy="3428996"/>
          </a:xfrm>
          <a:prstGeom prst="rect">
            <a:avLst/>
          </a:prstGeom>
        </p:spPr>
      </p:pic>
    </p:spTree>
    <p:extLst>
      <p:ext uri="{BB962C8B-B14F-4D97-AF65-F5344CB8AC3E}">
        <p14:creationId xmlns:p14="http://schemas.microsoft.com/office/powerpoint/2010/main" val="2578988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A9F0B8-7AAA-4963-BD9A-268D66994774}"/>
              </a:ext>
            </a:extLst>
          </p:cNvPr>
          <p:cNvSpPr>
            <a:spLocks noGrp="1"/>
          </p:cNvSpPr>
          <p:nvPr>
            <p:ph type="title"/>
          </p:nvPr>
        </p:nvSpPr>
        <p:spPr>
          <a:xfrm>
            <a:off x="676746" y="609600"/>
            <a:ext cx="3729076" cy="1320800"/>
          </a:xfrm>
        </p:spPr>
        <p:txBody>
          <a:bodyPr anchor="ctr">
            <a:normAutofit/>
          </a:bodyPr>
          <a:lstStyle/>
          <a:p>
            <a:r>
              <a:rPr lang="nl-NL" dirty="0"/>
              <a:t>Veiligheid</a:t>
            </a:r>
          </a:p>
        </p:txBody>
      </p:sp>
      <p:sp>
        <p:nvSpPr>
          <p:cNvPr id="3" name="Tijdelijke aanduiding voor inhoud 2">
            <a:extLst>
              <a:ext uri="{FF2B5EF4-FFF2-40B4-BE49-F238E27FC236}">
                <a16:creationId xmlns:a16="http://schemas.microsoft.com/office/drawing/2014/main" id="{08A314C2-099B-4BA8-9A73-C36632F944BA}"/>
              </a:ext>
            </a:extLst>
          </p:cNvPr>
          <p:cNvSpPr>
            <a:spLocks noGrp="1"/>
          </p:cNvSpPr>
          <p:nvPr>
            <p:ph idx="1"/>
          </p:nvPr>
        </p:nvSpPr>
        <p:spPr>
          <a:xfrm>
            <a:off x="685167" y="2160589"/>
            <a:ext cx="3720916" cy="3560733"/>
          </a:xfrm>
        </p:spPr>
        <p:txBody>
          <a:bodyPr>
            <a:normAutofit/>
          </a:bodyPr>
          <a:lstStyle/>
          <a:p>
            <a:r>
              <a:rPr lang="nl-NL" dirty="0"/>
              <a:t>Gezondheidsrisico’s cliënt</a:t>
            </a:r>
          </a:p>
          <a:p>
            <a:pPr lvl="1"/>
            <a:r>
              <a:rPr lang="nl-NL" dirty="0"/>
              <a:t>Risico-inventarisatie jaarlijks of bij verandering (verhuizing)</a:t>
            </a:r>
          </a:p>
          <a:p>
            <a:r>
              <a:rPr lang="nl-NL" dirty="0"/>
              <a:t>Veilig gebruik van medicatie</a:t>
            </a:r>
          </a:p>
          <a:p>
            <a:r>
              <a:rPr lang="nl-NL" dirty="0"/>
              <a:t>Maatregelen in verband met veiligheid</a:t>
            </a:r>
          </a:p>
        </p:txBody>
      </p:sp>
      <p:sp>
        <p:nvSpPr>
          <p:cNvPr id="4" name="Tijdelijke aanduiding voor voettekst 3">
            <a:extLst>
              <a:ext uri="{FF2B5EF4-FFF2-40B4-BE49-F238E27FC236}">
                <a16:creationId xmlns:a16="http://schemas.microsoft.com/office/drawing/2014/main" id="{A0F911FE-8641-4AAE-8672-74C7AE556778}"/>
              </a:ext>
            </a:extLst>
          </p:cNvPr>
          <p:cNvSpPr>
            <a:spLocks noGrp="1"/>
          </p:cNvSpPr>
          <p:nvPr>
            <p:ph type="ftr" sz="quarter" idx="11"/>
          </p:nvPr>
        </p:nvSpPr>
        <p:spPr>
          <a:xfrm>
            <a:off x="677334" y="6041362"/>
            <a:ext cx="5541032" cy="365125"/>
          </a:xfrm>
        </p:spPr>
        <p:txBody>
          <a:bodyPr>
            <a:normAutofit/>
          </a:bodyPr>
          <a:lstStyle/>
          <a:p>
            <a:r>
              <a:rPr lang="en-US" dirty="0"/>
              <a:t>18-9-2024 | </a:t>
            </a:r>
            <a:r>
              <a:rPr lang="en-US" dirty="0" err="1"/>
              <a:t>Kwaliteitskompas</a:t>
            </a:r>
            <a:r>
              <a:rPr lang="en-US" dirty="0"/>
              <a:t> 2023 | Harry, Marloes en Stan</a:t>
            </a:r>
          </a:p>
        </p:txBody>
      </p:sp>
      <p:pic>
        <p:nvPicPr>
          <p:cNvPr id="1026" name="Picture 2" descr="Veiligheid in jouw bedrijf - JIMQS">
            <a:hlinkClick r:id="rId2"/>
            <a:extLst>
              <a:ext uri="{FF2B5EF4-FFF2-40B4-BE49-F238E27FC236}">
                <a16:creationId xmlns:a16="http://schemas.microsoft.com/office/drawing/2014/main" id="{7AF5492B-5AD7-4A6E-B2DB-AA4D7A5E8CE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86493" y="632145"/>
            <a:ext cx="3537830" cy="5089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056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1EF94-9FEA-CA4D-85CF-8E08245F4550}"/>
              </a:ext>
            </a:extLst>
          </p:cNvPr>
          <p:cNvSpPr>
            <a:spLocks noGrp="1"/>
          </p:cNvSpPr>
          <p:nvPr>
            <p:ph type="title"/>
          </p:nvPr>
        </p:nvSpPr>
        <p:spPr/>
        <p:txBody>
          <a:bodyPr/>
          <a:lstStyle/>
          <a:p>
            <a:r>
              <a:rPr lang="nl-NL" dirty="0"/>
              <a:t>Medewerkers</a:t>
            </a:r>
          </a:p>
        </p:txBody>
      </p:sp>
      <p:sp>
        <p:nvSpPr>
          <p:cNvPr id="3" name="Tijdelijke aanduiding voor inhoud 2">
            <a:extLst>
              <a:ext uri="{FF2B5EF4-FFF2-40B4-BE49-F238E27FC236}">
                <a16:creationId xmlns:a16="http://schemas.microsoft.com/office/drawing/2014/main" id="{385A9F54-FB35-ED41-AD9C-D6E570FEDBE2}"/>
              </a:ext>
            </a:extLst>
          </p:cNvPr>
          <p:cNvSpPr>
            <a:spLocks noGrp="1"/>
          </p:cNvSpPr>
          <p:nvPr>
            <p:ph idx="1"/>
          </p:nvPr>
        </p:nvSpPr>
        <p:spPr/>
        <p:txBody>
          <a:bodyPr/>
          <a:lstStyle/>
          <a:p>
            <a:r>
              <a:rPr lang="nl-NL" dirty="0"/>
              <a:t>Goede opleiding </a:t>
            </a:r>
          </a:p>
          <a:p>
            <a:pPr lvl="1"/>
            <a:r>
              <a:rPr lang="nl-NL" dirty="0"/>
              <a:t>Zorgopleiding, MBO/HBO/universiteit</a:t>
            </a:r>
          </a:p>
          <a:p>
            <a:r>
              <a:rPr lang="nl-NL" dirty="0"/>
              <a:t>Medewerkerstevredenheid</a:t>
            </a:r>
          </a:p>
          <a:p>
            <a:pPr lvl="1"/>
            <a:r>
              <a:rPr lang="nl-NL" dirty="0"/>
              <a:t>Elke 3 jaar</a:t>
            </a:r>
          </a:p>
          <a:p>
            <a:r>
              <a:rPr lang="nl-NL" dirty="0"/>
              <a:t>Ziekteverzuim</a:t>
            </a:r>
          </a:p>
          <a:p>
            <a:pPr lvl="1"/>
            <a:r>
              <a:rPr lang="nl-NL" dirty="0"/>
              <a:t>0,58% (4,33% incl. zwangerschapsverlof): laag vergeleken met andere zorgorganisaties (8,4% bron VGN: 2022-2 t/m 2023-1)</a:t>
            </a:r>
          </a:p>
          <a:p>
            <a:pPr lvl="1"/>
            <a:r>
              <a:rPr lang="nl-NL" dirty="0"/>
              <a:t>Gemiddeld 1,67% over de laatste 10 jaar</a:t>
            </a:r>
          </a:p>
          <a:p>
            <a:pPr marL="457200" lvl="1" indent="0">
              <a:buNone/>
            </a:pPr>
            <a:endParaRPr lang="nl-NL" dirty="0"/>
          </a:p>
        </p:txBody>
      </p:sp>
      <p:sp>
        <p:nvSpPr>
          <p:cNvPr id="4" name="Tijdelijke aanduiding voor voettekst 3">
            <a:extLst>
              <a:ext uri="{FF2B5EF4-FFF2-40B4-BE49-F238E27FC236}">
                <a16:creationId xmlns:a16="http://schemas.microsoft.com/office/drawing/2014/main" id="{99645849-6FB4-974E-A96A-68D4F2D45BD3}"/>
              </a:ext>
            </a:extLst>
          </p:cNvPr>
          <p:cNvSpPr>
            <a:spLocks noGrp="1"/>
          </p:cNvSpPr>
          <p:nvPr>
            <p:ph type="ftr" sz="quarter" idx="11"/>
          </p:nvPr>
        </p:nvSpPr>
        <p:spPr/>
        <p:txBody>
          <a:bodyPr/>
          <a:lstStyle/>
          <a:p>
            <a:r>
              <a:rPr lang="en-US" dirty="0"/>
              <a:t>18-9-2024 | </a:t>
            </a:r>
            <a:r>
              <a:rPr lang="en-US" dirty="0" err="1"/>
              <a:t>Kwaliteitskompas</a:t>
            </a:r>
            <a:r>
              <a:rPr lang="en-US" dirty="0"/>
              <a:t> 2023 | Harry, Marloes en Stan</a:t>
            </a:r>
          </a:p>
        </p:txBody>
      </p:sp>
    </p:spTree>
    <p:extLst>
      <p:ext uri="{BB962C8B-B14F-4D97-AF65-F5344CB8AC3E}">
        <p14:creationId xmlns:p14="http://schemas.microsoft.com/office/powerpoint/2010/main" val="188505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158494-BC1E-5248-8310-61A2FAC55D95}"/>
              </a:ext>
            </a:extLst>
          </p:cNvPr>
          <p:cNvSpPr>
            <a:spLocks noGrp="1"/>
          </p:cNvSpPr>
          <p:nvPr>
            <p:ph type="title"/>
          </p:nvPr>
        </p:nvSpPr>
        <p:spPr>
          <a:xfrm>
            <a:off x="4159225" y="609600"/>
            <a:ext cx="5114776" cy="1320800"/>
          </a:xfrm>
        </p:spPr>
        <p:txBody>
          <a:bodyPr>
            <a:normAutofit/>
          </a:bodyPr>
          <a:lstStyle/>
          <a:p>
            <a:r>
              <a:rPr lang="nl-NL" dirty="0"/>
              <a:t>Medewerkers</a:t>
            </a:r>
          </a:p>
        </p:txBody>
      </p:sp>
      <p:sp>
        <p:nvSpPr>
          <p:cNvPr id="13" name="Content Placeholder 12">
            <a:extLst>
              <a:ext uri="{FF2B5EF4-FFF2-40B4-BE49-F238E27FC236}">
                <a16:creationId xmlns:a16="http://schemas.microsoft.com/office/drawing/2014/main" id="{F7889AB7-6F5B-92C8-3FA2-47CBBD4E9837}"/>
              </a:ext>
            </a:extLst>
          </p:cNvPr>
          <p:cNvSpPr>
            <a:spLocks noGrp="1"/>
          </p:cNvSpPr>
          <p:nvPr>
            <p:ph idx="1"/>
          </p:nvPr>
        </p:nvSpPr>
        <p:spPr>
          <a:xfrm>
            <a:off x="4159225" y="2160589"/>
            <a:ext cx="5114776" cy="3880773"/>
          </a:xfrm>
        </p:spPr>
        <p:txBody>
          <a:bodyPr>
            <a:normAutofit/>
          </a:bodyPr>
          <a:lstStyle/>
          <a:p>
            <a:pPr>
              <a:lnSpc>
                <a:spcPct val="90000"/>
              </a:lnSpc>
            </a:pPr>
            <a:r>
              <a:rPr lang="nl-NL" sz="1500" i="1"/>
              <a:t>“Dit werk is zo ontzettend afwisselend, waarbij geen een dag hetzelfde is. Zo wil je van alles plannen en dan loopt de dag toch weer net even wat anders”. </a:t>
            </a:r>
            <a:r>
              <a:rPr lang="nl-NL" sz="1500"/>
              <a:t>(Audrey)</a:t>
            </a:r>
          </a:p>
          <a:p>
            <a:pPr>
              <a:lnSpc>
                <a:spcPct val="90000"/>
              </a:lnSpc>
            </a:pPr>
            <a:r>
              <a:rPr lang="nl-NL" sz="1500" i="1"/>
              <a:t>“Wat ooit begon als een leerzame HBO-stage, is uitgebloeid tot een werkplek waar ik elke dag met veel plezier naar toe ga. Binnen Nedereind werk je nauw samen met collega’s en kan je veel van elkaar leren”.</a:t>
            </a:r>
            <a:r>
              <a:rPr lang="nl-NL" sz="1500"/>
              <a:t>(</a:t>
            </a:r>
            <a:r>
              <a:rPr lang="nl-NL" sz="1500" err="1"/>
              <a:t>Riang</a:t>
            </a:r>
            <a:r>
              <a:rPr lang="nl-NL" sz="1500"/>
              <a:t>)</a:t>
            </a:r>
          </a:p>
          <a:p>
            <a:pPr>
              <a:lnSpc>
                <a:spcPct val="90000"/>
              </a:lnSpc>
            </a:pPr>
            <a:r>
              <a:rPr lang="nl-NL" sz="1500" i="1"/>
              <a:t>“Wat ik het mooist vind aan het werk bij Nedereind, is dat je jongeren ziet groeien als mens. Dat je ze ondersteunt bij het vinden van hun plekje in de samenleving, die toch vaak hard voor hun is, en die veel veerkracht vraagt: dat vind ik betekenisvol werk”. (Lianne)</a:t>
            </a:r>
            <a:endParaRPr lang="nl-NL" sz="1500"/>
          </a:p>
          <a:p>
            <a:pPr>
              <a:lnSpc>
                <a:spcPct val="90000"/>
              </a:lnSpc>
            </a:pPr>
            <a:endParaRPr lang="nl-NL" sz="1500"/>
          </a:p>
          <a:p>
            <a:pPr marL="0" indent="0">
              <a:lnSpc>
                <a:spcPct val="90000"/>
              </a:lnSpc>
              <a:buNone/>
            </a:pPr>
            <a:endParaRPr lang="en-US" sz="1500"/>
          </a:p>
        </p:txBody>
      </p:sp>
      <p:sp>
        <p:nvSpPr>
          <p:cNvPr id="10" name="Tijdelijke aanduiding voor voettekst 9">
            <a:extLst>
              <a:ext uri="{FF2B5EF4-FFF2-40B4-BE49-F238E27FC236}">
                <a16:creationId xmlns:a16="http://schemas.microsoft.com/office/drawing/2014/main" id="{FE19D06C-25AB-5E43-AA23-E485DA65D040}"/>
              </a:ext>
            </a:extLst>
          </p:cNvPr>
          <p:cNvSpPr>
            <a:spLocks noGrp="1"/>
          </p:cNvSpPr>
          <p:nvPr>
            <p:ph type="ftr" sz="quarter" idx="11"/>
          </p:nvPr>
        </p:nvSpPr>
        <p:spPr>
          <a:xfrm>
            <a:off x="4159224" y="6041362"/>
            <a:ext cx="2405695" cy="365125"/>
          </a:xfrm>
        </p:spPr>
        <p:txBody>
          <a:bodyPr>
            <a:normAutofit lnSpcReduction="10000"/>
          </a:bodyPr>
          <a:lstStyle/>
          <a:p>
            <a:r>
              <a:rPr lang="en-US" dirty="0"/>
              <a:t>18-9-2024 | </a:t>
            </a:r>
            <a:r>
              <a:rPr lang="en-US" dirty="0" err="1"/>
              <a:t>Kwaliteitskompas</a:t>
            </a:r>
            <a:r>
              <a:rPr lang="en-US" dirty="0"/>
              <a:t> 2023 | Harry, Marloes en Stan</a:t>
            </a:r>
          </a:p>
        </p:txBody>
      </p:sp>
      <p:pic>
        <p:nvPicPr>
          <p:cNvPr id="11" name="Afbeelding 10" descr="Afbeelding met kleding, jeans, gebouw, persoon&#10;&#10;Automatisch gegenereerde beschrijving">
            <a:extLst>
              <a:ext uri="{FF2B5EF4-FFF2-40B4-BE49-F238E27FC236}">
                <a16:creationId xmlns:a16="http://schemas.microsoft.com/office/drawing/2014/main" id="{A858046A-4D17-4A93-B450-14E6D1E227CD}"/>
              </a:ext>
            </a:extLst>
          </p:cNvPr>
          <p:cNvPicPr>
            <a:picLocks noChangeAspect="1"/>
          </p:cNvPicPr>
          <p:nvPr/>
        </p:nvPicPr>
        <p:blipFill>
          <a:blip r:embed="rId2">
            <a:alphaModFix/>
          </a:blip>
          <a:srcRect t="3095" r="3" b="53591"/>
          <a:stretch/>
        </p:blipFill>
        <p:spPr>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p:spPr>
      </p:pic>
      <p:pic>
        <p:nvPicPr>
          <p:cNvPr id="7" name="Afbeelding 6" descr="Afbeelding met gebouw, buitenshuis, kleding, hemel&#10;&#10;Automatisch gegenereerde beschrijving">
            <a:extLst>
              <a:ext uri="{FF2B5EF4-FFF2-40B4-BE49-F238E27FC236}">
                <a16:creationId xmlns:a16="http://schemas.microsoft.com/office/drawing/2014/main" id="{2CA97CF3-B89E-4B88-A914-DB00E8B9534A}"/>
              </a:ext>
            </a:extLst>
          </p:cNvPr>
          <p:cNvPicPr>
            <a:picLocks noChangeAspect="1"/>
          </p:cNvPicPr>
          <p:nvPr/>
        </p:nvPicPr>
        <p:blipFill>
          <a:blip r:embed="rId3">
            <a:alphaModFix/>
          </a:blip>
          <a:srcRect t="3106" r="-1" b="-1"/>
          <a:stretch/>
        </p:blipFill>
        <p:spPr>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p:spPr>
      </p:pic>
      <p:pic>
        <p:nvPicPr>
          <p:cNvPr id="5" name="Afbeelding 4" descr="Afbeelding met persoon, Menselijk gezicht, kleding, glimlach&#10;&#10;Automatisch gegenereerde beschrijving">
            <a:extLst>
              <a:ext uri="{FF2B5EF4-FFF2-40B4-BE49-F238E27FC236}">
                <a16:creationId xmlns:a16="http://schemas.microsoft.com/office/drawing/2014/main" id="{47198448-3B5A-4C5B-B247-52261C0A75DC}"/>
              </a:ext>
            </a:extLst>
          </p:cNvPr>
          <p:cNvPicPr>
            <a:picLocks noChangeAspect="1"/>
          </p:cNvPicPr>
          <p:nvPr/>
        </p:nvPicPr>
        <p:blipFill>
          <a:blip r:embed="rId4">
            <a:alphaModFix/>
          </a:blip>
          <a:srcRect t="9325" r="3" b="45076"/>
          <a:stretch/>
        </p:blipFill>
        <p:spPr>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p:spPr>
      </p:pic>
    </p:spTree>
    <p:extLst>
      <p:ext uri="{BB962C8B-B14F-4D97-AF65-F5344CB8AC3E}">
        <p14:creationId xmlns:p14="http://schemas.microsoft.com/office/powerpoint/2010/main" val="3286340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E4FD1-CBCD-CB43-A2AD-80BFE4A4A52F}"/>
              </a:ext>
            </a:extLst>
          </p:cNvPr>
          <p:cNvSpPr>
            <a:spLocks noGrp="1"/>
          </p:cNvSpPr>
          <p:nvPr>
            <p:ph type="title"/>
          </p:nvPr>
        </p:nvSpPr>
        <p:spPr/>
        <p:txBody>
          <a:bodyPr/>
          <a:lstStyle/>
          <a:p>
            <a:r>
              <a:rPr lang="nl-NL" dirty="0"/>
              <a:t>Organisatie</a:t>
            </a:r>
          </a:p>
        </p:txBody>
      </p:sp>
      <p:sp>
        <p:nvSpPr>
          <p:cNvPr id="3" name="Tijdelijke aanduiding voor inhoud 2">
            <a:extLst>
              <a:ext uri="{FF2B5EF4-FFF2-40B4-BE49-F238E27FC236}">
                <a16:creationId xmlns:a16="http://schemas.microsoft.com/office/drawing/2014/main" id="{E14945AD-79B3-7248-8710-A74AEB733B8C}"/>
              </a:ext>
            </a:extLst>
          </p:cNvPr>
          <p:cNvSpPr>
            <a:spLocks noGrp="1"/>
          </p:cNvSpPr>
          <p:nvPr>
            <p:ph idx="1"/>
          </p:nvPr>
        </p:nvSpPr>
        <p:spPr/>
        <p:txBody>
          <a:bodyPr/>
          <a:lstStyle/>
          <a:p>
            <a:r>
              <a:rPr lang="nl-NL" dirty="0"/>
              <a:t>Geen klachten in 2023</a:t>
            </a:r>
          </a:p>
          <a:p>
            <a:r>
              <a:rPr lang="nl-NL" dirty="0"/>
              <a:t>20 gevoelens van onvrede op 402 en 13 gevoelens van onvrede op 503</a:t>
            </a:r>
          </a:p>
          <a:p>
            <a:pPr lvl="1"/>
            <a:r>
              <a:rPr lang="nl-NL" dirty="0"/>
              <a:t>Taken, afwas, schoonmaak en algemene boodschappen </a:t>
            </a:r>
          </a:p>
          <a:p>
            <a:r>
              <a:rPr lang="nl-NL" dirty="0"/>
              <a:t>Bezoek Inspectie over participatie (cliëntenraad / betrokken ouders)</a:t>
            </a:r>
          </a:p>
          <a:p>
            <a:r>
              <a:rPr lang="nl-NL" dirty="0"/>
              <a:t>Externe visitatie door Lister</a:t>
            </a:r>
          </a:p>
          <a:p>
            <a:r>
              <a:rPr lang="nl-NL" dirty="0"/>
              <a:t>Feedback vanuit</a:t>
            </a:r>
          </a:p>
          <a:p>
            <a:pPr lvl="1"/>
            <a:r>
              <a:rPr lang="nl-NL" dirty="0"/>
              <a:t>Raad van Toezicht </a:t>
            </a:r>
          </a:p>
          <a:p>
            <a:pPr lvl="1"/>
            <a:r>
              <a:rPr lang="nl-NL" dirty="0"/>
              <a:t>Ouders</a:t>
            </a:r>
          </a:p>
          <a:p>
            <a:pPr lvl="1"/>
            <a:r>
              <a:rPr lang="nl-NL" dirty="0"/>
              <a:t>Medewerkers</a:t>
            </a:r>
          </a:p>
          <a:p>
            <a:pPr lvl="1"/>
            <a:r>
              <a:rPr lang="nl-NL" dirty="0"/>
              <a:t>Cliëntenraad</a:t>
            </a:r>
          </a:p>
        </p:txBody>
      </p:sp>
      <p:sp>
        <p:nvSpPr>
          <p:cNvPr id="5" name="Tijdelijke aanduiding voor voettekst 4">
            <a:extLst>
              <a:ext uri="{FF2B5EF4-FFF2-40B4-BE49-F238E27FC236}">
                <a16:creationId xmlns:a16="http://schemas.microsoft.com/office/drawing/2014/main" id="{26598B59-93AA-1C47-AE1D-E38AFB66A68A}"/>
              </a:ext>
            </a:extLst>
          </p:cNvPr>
          <p:cNvSpPr>
            <a:spLocks noGrp="1"/>
          </p:cNvSpPr>
          <p:nvPr>
            <p:ph type="ftr" sz="quarter" idx="11"/>
          </p:nvPr>
        </p:nvSpPr>
        <p:spPr/>
        <p:txBody>
          <a:bodyPr/>
          <a:lstStyle/>
          <a:p>
            <a:r>
              <a:rPr lang="en-US" dirty="0"/>
              <a:t>18-9-2024 | </a:t>
            </a:r>
            <a:r>
              <a:rPr lang="en-US" dirty="0" err="1"/>
              <a:t>Kwaliteitskompas</a:t>
            </a:r>
            <a:r>
              <a:rPr lang="en-US" dirty="0"/>
              <a:t> 2023 | Harry, Marloes en Stan</a:t>
            </a:r>
          </a:p>
        </p:txBody>
      </p:sp>
    </p:spTree>
    <p:extLst>
      <p:ext uri="{BB962C8B-B14F-4D97-AF65-F5344CB8AC3E}">
        <p14:creationId xmlns:p14="http://schemas.microsoft.com/office/powerpoint/2010/main" val="3986513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5F9C3-CAC5-214D-9FFF-32E07DEF0D82}"/>
              </a:ext>
            </a:extLst>
          </p:cNvPr>
          <p:cNvSpPr>
            <a:spLocks noGrp="1"/>
          </p:cNvSpPr>
          <p:nvPr>
            <p:ph type="title"/>
          </p:nvPr>
        </p:nvSpPr>
        <p:spPr>
          <a:xfrm>
            <a:off x="676746" y="609600"/>
            <a:ext cx="3729076" cy="1320800"/>
          </a:xfrm>
        </p:spPr>
        <p:txBody>
          <a:bodyPr anchor="ctr">
            <a:normAutofit/>
          </a:bodyPr>
          <a:lstStyle/>
          <a:p>
            <a:r>
              <a:rPr lang="nl-NL" dirty="0"/>
              <a:t>Inhoud</a:t>
            </a:r>
          </a:p>
        </p:txBody>
      </p:sp>
      <p:sp>
        <p:nvSpPr>
          <p:cNvPr id="3" name="Tijdelijke aanduiding voor inhoud 2">
            <a:extLst>
              <a:ext uri="{FF2B5EF4-FFF2-40B4-BE49-F238E27FC236}">
                <a16:creationId xmlns:a16="http://schemas.microsoft.com/office/drawing/2014/main" id="{9F3D9825-144F-794B-8D0F-EBF76C708DB6}"/>
              </a:ext>
            </a:extLst>
          </p:cNvPr>
          <p:cNvSpPr>
            <a:spLocks noGrp="1"/>
          </p:cNvSpPr>
          <p:nvPr>
            <p:ph idx="1"/>
          </p:nvPr>
        </p:nvSpPr>
        <p:spPr>
          <a:xfrm>
            <a:off x="685167" y="2160589"/>
            <a:ext cx="3720916" cy="3560733"/>
          </a:xfrm>
        </p:spPr>
        <p:txBody>
          <a:bodyPr>
            <a:normAutofit/>
          </a:bodyPr>
          <a:lstStyle/>
          <a:p>
            <a:r>
              <a:rPr lang="nl-NL" dirty="0"/>
              <a:t>Wat is kwaliteit?</a:t>
            </a:r>
          </a:p>
          <a:p>
            <a:r>
              <a:rPr lang="nl-NL" dirty="0"/>
              <a:t>Wat is het kwaliteitskompas?</a:t>
            </a:r>
          </a:p>
          <a:p>
            <a:r>
              <a:rPr lang="nl-NL" dirty="0"/>
              <a:t>Resultaten via 6 thema’s</a:t>
            </a:r>
          </a:p>
          <a:p>
            <a:r>
              <a:rPr lang="nl-NL" dirty="0"/>
              <a:t>Wat vind jij? </a:t>
            </a:r>
          </a:p>
        </p:txBody>
      </p:sp>
      <p:sp>
        <p:nvSpPr>
          <p:cNvPr id="8" name="Tijdelijke aanduiding voor voettekst 7">
            <a:extLst>
              <a:ext uri="{FF2B5EF4-FFF2-40B4-BE49-F238E27FC236}">
                <a16:creationId xmlns:a16="http://schemas.microsoft.com/office/drawing/2014/main" id="{DF938454-E1CD-DD4C-89F5-A4C1FF2F91AB}"/>
              </a:ext>
            </a:extLst>
          </p:cNvPr>
          <p:cNvSpPr>
            <a:spLocks noGrp="1"/>
          </p:cNvSpPr>
          <p:nvPr>
            <p:ph type="ftr" sz="quarter" idx="11"/>
          </p:nvPr>
        </p:nvSpPr>
        <p:spPr/>
        <p:txBody>
          <a:bodyPr/>
          <a:lstStyle/>
          <a:p>
            <a:r>
              <a:rPr lang="en-US" dirty="0"/>
              <a:t>18-9-2024 | </a:t>
            </a:r>
            <a:r>
              <a:rPr lang="en-US" dirty="0" err="1"/>
              <a:t>Kwaliteitskompas</a:t>
            </a:r>
            <a:r>
              <a:rPr lang="en-US" dirty="0"/>
              <a:t> 2023 | Harry, Marloes en Stan</a:t>
            </a:r>
          </a:p>
        </p:txBody>
      </p:sp>
      <p:pic>
        <p:nvPicPr>
          <p:cNvPr id="5" name="Afbeelding 4" descr="Afbeelding met tekst, microscoop&#10;&#10;Automatisch gegenereerde beschrijving">
            <a:extLst>
              <a:ext uri="{FF2B5EF4-FFF2-40B4-BE49-F238E27FC236}">
                <a16:creationId xmlns:a16="http://schemas.microsoft.com/office/drawing/2014/main" id="{6993D447-D419-B54B-8268-14BF9C75AAE4}"/>
              </a:ext>
            </a:extLst>
          </p:cNvPr>
          <p:cNvPicPr>
            <a:picLocks noChangeAspect="1"/>
          </p:cNvPicPr>
          <p:nvPr/>
        </p:nvPicPr>
        <p:blipFill>
          <a:blip r:embed="rId2"/>
          <a:stretch>
            <a:fillRect/>
          </a:stretch>
        </p:blipFill>
        <p:spPr>
          <a:xfrm>
            <a:off x="4654035" y="1278521"/>
            <a:ext cx="4602747" cy="3796426"/>
          </a:xfrm>
          <a:prstGeom prst="rect">
            <a:avLst/>
          </a:prstGeom>
        </p:spPr>
      </p:pic>
    </p:spTree>
    <p:extLst>
      <p:ext uri="{BB962C8B-B14F-4D97-AF65-F5344CB8AC3E}">
        <p14:creationId xmlns:p14="http://schemas.microsoft.com/office/powerpoint/2010/main" val="443959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917A0-E777-3347-89CC-3DCF09D326A4}"/>
              </a:ext>
            </a:extLst>
          </p:cNvPr>
          <p:cNvSpPr>
            <a:spLocks noGrp="1"/>
          </p:cNvSpPr>
          <p:nvPr>
            <p:ph type="title"/>
          </p:nvPr>
        </p:nvSpPr>
        <p:spPr/>
        <p:txBody>
          <a:bodyPr/>
          <a:lstStyle/>
          <a:p>
            <a:r>
              <a:rPr lang="nl-NL" dirty="0"/>
              <a:t>Dilemma’s</a:t>
            </a:r>
          </a:p>
        </p:txBody>
      </p:sp>
      <p:sp>
        <p:nvSpPr>
          <p:cNvPr id="3" name="Tijdelijke aanduiding voor inhoud 2">
            <a:extLst>
              <a:ext uri="{FF2B5EF4-FFF2-40B4-BE49-F238E27FC236}">
                <a16:creationId xmlns:a16="http://schemas.microsoft.com/office/drawing/2014/main" id="{343D1962-94AB-674C-988F-98E05446F5D4}"/>
              </a:ext>
            </a:extLst>
          </p:cNvPr>
          <p:cNvSpPr>
            <a:spLocks noGrp="1"/>
          </p:cNvSpPr>
          <p:nvPr>
            <p:ph idx="1"/>
          </p:nvPr>
        </p:nvSpPr>
        <p:spPr/>
        <p:txBody>
          <a:bodyPr>
            <a:normAutofit/>
          </a:bodyPr>
          <a:lstStyle/>
          <a:p>
            <a:r>
              <a:rPr lang="nl-NL" sz="2800" dirty="0"/>
              <a:t>Maatregelen versus vrijheid</a:t>
            </a:r>
          </a:p>
          <a:p>
            <a:pPr lvl="1"/>
            <a:r>
              <a:rPr lang="nl-NL" sz="2400" dirty="0"/>
              <a:t>Stadionfakkel in huis (maatregel)</a:t>
            </a:r>
          </a:p>
          <a:p>
            <a:r>
              <a:rPr lang="nl-NL" sz="2800" dirty="0"/>
              <a:t>Kansen en uitdagingen</a:t>
            </a:r>
          </a:p>
          <a:p>
            <a:pPr lvl="1"/>
            <a:r>
              <a:rPr lang="nl-NL" sz="2400" dirty="0"/>
              <a:t>Gaan we uitdagingen aan daar waar er een behoorlijke faalkans is?</a:t>
            </a:r>
          </a:p>
          <a:p>
            <a:r>
              <a:rPr lang="nl-NL" sz="2600" dirty="0"/>
              <a:t>Financieel beheer of eigen geld beheren</a:t>
            </a:r>
          </a:p>
          <a:p>
            <a:pPr lvl="1"/>
            <a:r>
              <a:rPr lang="nl-NL" sz="2400" dirty="0"/>
              <a:t>Familie wil het niet, maar bewoner wil op eigen benen en kan bijvoorbeeld huis verliezen</a:t>
            </a:r>
          </a:p>
          <a:p>
            <a:pPr lvl="1"/>
            <a:endParaRPr lang="nl-NL" sz="2600" dirty="0"/>
          </a:p>
        </p:txBody>
      </p:sp>
      <p:sp>
        <p:nvSpPr>
          <p:cNvPr id="4" name="Tijdelijke aanduiding voor voettekst 3">
            <a:extLst>
              <a:ext uri="{FF2B5EF4-FFF2-40B4-BE49-F238E27FC236}">
                <a16:creationId xmlns:a16="http://schemas.microsoft.com/office/drawing/2014/main" id="{26E8ED60-55C2-0547-9910-B2CF6D89E403}"/>
              </a:ext>
            </a:extLst>
          </p:cNvPr>
          <p:cNvSpPr>
            <a:spLocks noGrp="1"/>
          </p:cNvSpPr>
          <p:nvPr>
            <p:ph type="ftr" sz="quarter" idx="11"/>
          </p:nvPr>
        </p:nvSpPr>
        <p:spPr/>
        <p:txBody>
          <a:bodyPr/>
          <a:lstStyle/>
          <a:p>
            <a:r>
              <a:rPr lang="en-US" dirty="0"/>
              <a:t>18-9-2024 | </a:t>
            </a:r>
            <a:r>
              <a:rPr lang="en-US" dirty="0" err="1"/>
              <a:t>Kwaliteitskompas</a:t>
            </a:r>
            <a:r>
              <a:rPr lang="en-US" dirty="0"/>
              <a:t> 2023 | Harry, Marloes en Stan</a:t>
            </a:r>
          </a:p>
        </p:txBody>
      </p:sp>
    </p:spTree>
    <p:extLst>
      <p:ext uri="{BB962C8B-B14F-4D97-AF65-F5344CB8AC3E}">
        <p14:creationId xmlns:p14="http://schemas.microsoft.com/office/powerpoint/2010/main" val="1360558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49EA6F-7D22-FF4E-BD06-93B5DA8CDA8D}"/>
              </a:ext>
            </a:extLst>
          </p:cNvPr>
          <p:cNvSpPr>
            <a:spLocks noGrp="1"/>
          </p:cNvSpPr>
          <p:nvPr>
            <p:ph type="title"/>
          </p:nvPr>
        </p:nvSpPr>
        <p:spPr>
          <a:xfrm>
            <a:off x="985968" y="4473225"/>
            <a:ext cx="8288035" cy="1095059"/>
          </a:xfrm>
        </p:spPr>
        <p:txBody>
          <a:bodyPr vert="horz" lIns="91440" tIns="45720" rIns="91440" bIns="45720" rtlCol="0" anchor="b">
            <a:normAutofit/>
          </a:bodyPr>
          <a:lstStyle/>
          <a:p>
            <a:r>
              <a:rPr lang="en-US" sz="4800" dirty="0" err="1"/>
              <a:t>Campagne</a:t>
            </a:r>
            <a:r>
              <a:rPr lang="en-US" sz="4800" dirty="0"/>
              <a:t> (</a:t>
            </a:r>
            <a:r>
              <a:rPr lang="en-US" sz="4800" dirty="0" err="1"/>
              <a:t>nieuw</a:t>
            </a:r>
            <a:r>
              <a:rPr lang="en-US" sz="4800" dirty="0"/>
              <a:t> </a:t>
            </a:r>
            <a:r>
              <a:rPr lang="en-US" sz="4800" dirty="0" err="1"/>
              <a:t>personeel</a:t>
            </a:r>
            <a:r>
              <a:rPr lang="en-US" sz="4800" dirty="0"/>
              <a:t>)</a:t>
            </a:r>
          </a:p>
        </p:txBody>
      </p:sp>
      <p:sp>
        <p:nvSpPr>
          <p:cNvPr id="14" name="Tijdelijke aanduiding voor voettekst 13">
            <a:extLst>
              <a:ext uri="{FF2B5EF4-FFF2-40B4-BE49-F238E27FC236}">
                <a16:creationId xmlns:a16="http://schemas.microsoft.com/office/drawing/2014/main" id="{682733EC-0444-BE40-A835-ECEE314AB925}"/>
              </a:ext>
            </a:extLst>
          </p:cNvPr>
          <p:cNvSpPr>
            <a:spLocks noGrp="1"/>
          </p:cNvSpPr>
          <p:nvPr>
            <p:ph type="ftr" sz="quarter" idx="11"/>
          </p:nvPr>
        </p:nvSpPr>
        <p:spPr/>
        <p:txBody>
          <a:bodyPr/>
          <a:lstStyle/>
          <a:p>
            <a:r>
              <a:rPr lang="en-US" dirty="0"/>
              <a:t>18-9-2024 | </a:t>
            </a:r>
            <a:r>
              <a:rPr lang="en-US" dirty="0" err="1"/>
              <a:t>Kwaliteitskompas</a:t>
            </a:r>
            <a:r>
              <a:rPr lang="en-US" dirty="0"/>
              <a:t> 2023 | Harry, Marloes en Stan</a:t>
            </a:r>
          </a:p>
        </p:txBody>
      </p:sp>
      <p:pic>
        <p:nvPicPr>
          <p:cNvPr id="6" name="Afbeelding 5" descr="Afbeelding met tekst, teken, persoon, binnen&#10;&#10;Automatisch gegenereerde beschrijving">
            <a:extLst>
              <a:ext uri="{FF2B5EF4-FFF2-40B4-BE49-F238E27FC236}">
                <a16:creationId xmlns:a16="http://schemas.microsoft.com/office/drawing/2014/main" id="{87C4DE8B-2BFC-B348-93C7-1A87A966FE02}"/>
              </a:ext>
            </a:extLst>
          </p:cNvPr>
          <p:cNvPicPr>
            <a:picLocks noChangeAspect="1"/>
          </p:cNvPicPr>
          <p:nvPr/>
        </p:nvPicPr>
        <p:blipFill>
          <a:blip r:embed="rId2"/>
          <a:stretch>
            <a:fillRect/>
          </a:stretch>
        </p:blipFill>
        <p:spPr>
          <a:xfrm>
            <a:off x="1060810" y="609600"/>
            <a:ext cx="2057931" cy="3642357"/>
          </a:xfrm>
          <a:prstGeom prst="rect">
            <a:avLst/>
          </a:prstGeom>
        </p:spPr>
      </p:pic>
      <p:sp>
        <p:nvSpPr>
          <p:cNvPr id="3" name="Tekstvak 2">
            <a:extLst>
              <a:ext uri="{FF2B5EF4-FFF2-40B4-BE49-F238E27FC236}">
                <a16:creationId xmlns:a16="http://schemas.microsoft.com/office/drawing/2014/main" id="{C6FA444D-38F2-7245-B16A-CD3A22787804}"/>
              </a:ext>
            </a:extLst>
          </p:cNvPr>
          <p:cNvSpPr txBox="1"/>
          <p:nvPr/>
        </p:nvSpPr>
        <p:spPr>
          <a:xfrm>
            <a:off x="1235422" y="5568284"/>
            <a:ext cx="4763558" cy="369332"/>
          </a:xfrm>
          <a:prstGeom prst="rect">
            <a:avLst/>
          </a:prstGeom>
          <a:noFill/>
        </p:spPr>
        <p:txBody>
          <a:bodyPr wrap="square" rtlCol="0">
            <a:spAutoFit/>
          </a:bodyPr>
          <a:lstStyle/>
          <a:p>
            <a:r>
              <a:rPr lang="nl-NL" dirty="0"/>
              <a:t>Via Facebook/Instagram (geen DPG meer)</a:t>
            </a:r>
          </a:p>
        </p:txBody>
      </p:sp>
      <p:pic>
        <p:nvPicPr>
          <p:cNvPr id="5" name="Afbeelding 4" descr="Afbeelding met tekst, kleding, Menselijk gezicht, jasje&#10;&#10;Automatisch gegenereerde beschrijving">
            <a:extLst>
              <a:ext uri="{FF2B5EF4-FFF2-40B4-BE49-F238E27FC236}">
                <a16:creationId xmlns:a16="http://schemas.microsoft.com/office/drawing/2014/main" id="{28D69623-EDF8-4B0F-A24E-4CC8AA2C6FB2}"/>
              </a:ext>
            </a:extLst>
          </p:cNvPr>
          <p:cNvPicPr>
            <a:picLocks noChangeAspect="1"/>
          </p:cNvPicPr>
          <p:nvPr/>
        </p:nvPicPr>
        <p:blipFill>
          <a:blip r:embed="rId3"/>
          <a:stretch>
            <a:fillRect/>
          </a:stretch>
        </p:blipFill>
        <p:spPr>
          <a:xfrm>
            <a:off x="3252159" y="2506081"/>
            <a:ext cx="6714748" cy="1730605"/>
          </a:xfrm>
          <a:prstGeom prst="rect">
            <a:avLst/>
          </a:prstGeom>
        </p:spPr>
      </p:pic>
    </p:spTree>
    <p:extLst>
      <p:ext uri="{BB962C8B-B14F-4D97-AF65-F5344CB8AC3E}">
        <p14:creationId xmlns:p14="http://schemas.microsoft.com/office/powerpoint/2010/main" val="4072686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78BF3E-30E2-884D-BE81-CAB6B521B151}"/>
              </a:ext>
            </a:extLst>
          </p:cNvPr>
          <p:cNvSpPr>
            <a:spLocks noGrp="1"/>
          </p:cNvSpPr>
          <p:nvPr>
            <p:ph type="title"/>
          </p:nvPr>
        </p:nvSpPr>
        <p:spPr/>
        <p:txBody>
          <a:bodyPr/>
          <a:lstStyle/>
          <a:p>
            <a:r>
              <a:rPr lang="nl-NL" dirty="0"/>
              <a:t>Wat vind jij (1)? </a:t>
            </a:r>
          </a:p>
        </p:txBody>
      </p:sp>
      <p:sp>
        <p:nvSpPr>
          <p:cNvPr id="3" name="Tijdelijke aanduiding voor inhoud 2">
            <a:extLst>
              <a:ext uri="{FF2B5EF4-FFF2-40B4-BE49-F238E27FC236}">
                <a16:creationId xmlns:a16="http://schemas.microsoft.com/office/drawing/2014/main" id="{3E9FCA4D-7CF9-D14E-B940-D69B5C7B6845}"/>
              </a:ext>
            </a:extLst>
          </p:cNvPr>
          <p:cNvSpPr>
            <a:spLocks noGrp="1"/>
          </p:cNvSpPr>
          <p:nvPr>
            <p:ph idx="1"/>
          </p:nvPr>
        </p:nvSpPr>
        <p:spPr>
          <a:xfrm>
            <a:off x="677334" y="1666241"/>
            <a:ext cx="8596668" cy="4375122"/>
          </a:xfrm>
        </p:spPr>
        <p:txBody>
          <a:bodyPr>
            <a:normAutofit/>
          </a:bodyPr>
          <a:lstStyle/>
          <a:p>
            <a:r>
              <a:rPr lang="nl-NL" dirty="0"/>
              <a:t>Noodmedicatie</a:t>
            </a:r>
          </a:p>
          <a:p>
            <a:pPr lvl="1"/>
            <a:r>
              <a:rPr lang="nl-NL" dirty="0"/>
              <a:t>Standaard geregeld, ook de slaapwacht</a:t>
            </a:r>
          </a:p>
          <a:p>
            <a:r>
              <a:rPr lang="nl-NL" dirty="0"/>
              <a:t>Wat in het geval van nood? Reactie: er is sowieso een slaapdienst die gebeld kan worden)</a:t>
            </a:r>
          </a:p>
          <a:p>
            <a:r>
              <a:rPr lang="nl-NL" dirty="0"/>
              <a:t>Wc’s zijn vies (hoe op te lossen: taken gebeuren niet, slot op?) We gaan er een plan voor maken (402&amp;503)</a:t>
            </a:r>
          </a:p>
          <a:p>
            <a:r>
              <a:rPr lang="nl-NL" dirty="0"/>
              <a:t>Zijn er nog steeds standaard afspraken voor nieuwe bewoners: antwoord is ja.</a:t>
            </a:r>
          </a:p>
          <a:p>
            <a:r>
              <a:rPr lang="nl-NL" dirty="0"/>
              <a:t> waarom de koelkast op 503 in de centrale ruimte is weggehaald</a:t>
            </a:r>
          </a:p>
          <a:p>
            <a:pPr lvl="1"/>
            <a:r>
              <a:rPr lang="nl-NL" dirty="0"/>
              <a:t>1) eten werd van elkaar gestolen (</a:t>
            </a:r>
            <a:r>
              <a:rPr lang="nl-NL"/>
              <a:t>veel klachten), </a:t>
            </a:r>
            <a:r>
              <a:rPr lang="nl-NL" dirty="0"/>
              <a:t>2) energieverbruik, 3) neigt naar </a:t>
            </a:r>
            <a:r>
              <a:rPr lang="nl-NL"/>
              <a:t>overbelasting e-netwerk.</a:t>
            </a:r>
            <a:endParaRPr lang="nl-NL" dirty="0"/>
          </a:p>
          <a:p>
            <a:pPr lvl="1"/>
            <a:endParaRPr lang="nl-NL" dirty="0"/>
          </a:p>
        </p:txBody>
      </p:sp>
      <p:sp>
        <p:nvSpPr>
          <p:cNvPr id="4" name="Tijdelijke aanduiding voor voettekst 3">
            <a:extLst>
              <a:ext uri="{FF2B5EF4-FFF2-40B4-BE49-F238E27FC236}">
                <a16:creationId xmlns:a16="http://schemas.microsoft.com/office/drawing/2014/main" id="{74C06824-2B4E-2C4E-BC7C-0597C2B08CAF}"/>
              </a:ext>
            </a:extLst>
          </p:cNvPr>
          <p:cNvSpPr>
            <a:spLocks noGrp="1"/>
          </p:cNvSpPr>
          <p:nvPr>
            <p:ph type="ftr" sz="quarter" idx="11"/>
          </p:nvPr>
        </p:nvSpPr>
        <p:spPr/>
        <p:txBody>
          <a:bodyPr/>
          <a:lstStyle/>
          <a:p>
            <a:r>
              <a:rPr lang="en-US" dirty="0"/>
              <a:t>18-9-2024 | </a:t>
            </a:r>
            <a:r>
              <a:rPr lang="en-US" dirty="0" err="1"/>
              <a:t>Kwaliteitskompas</a:t>
            </a:r>
            <a:r>
              <a:rPr lang="en-US" dirty="0"/>
              <a:t> 2023 | Harry, Marloes en Stan</a:t>
            </a:r>
          </a:p>
        </p:txBody>
      </p:sp>
    </p:spTree>
    <p:extLst>
      <p:ext uri="{BB962C8B-B14F-4D97-AF65-F5344CB8AC3E}">
        <p14:creationId xmlns:p14="http://schemas.microsoft.com/office/powerpoint/2010/main" val="2371671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B07991-DD49-4678-91FE-308E107D7000}"/>
              </a:ext>
            </a:extLst>
          </p:cNvPr>
          <p:cNvSpPr>
            <a:spLocks noGrp="1"/>
          </p:cNvSpPr>
          <p:nvPr>
            <p:ph type="title"/>
          </p:nvPr>
        </p:nvSpPr>
        <p:spPr/>
        <p:txBody>
          <a:bodyPr/>
          <a:lstStyle/>
          <a:p>
            <a:r>
              <a:rPr lang="nl-NL" dirty="0"/>
              <a:t>Wat vind jij (2)</a:t>
            </a:r>
          </a:p>
        </p:txBody>
      </p:sp>
      <p:sp>
        <p:nvSpPr>
          <p:cNvPr id="3" name="Tijdelijke aanduiding voor inhoud 2">
            <a:extLst>
              <a:ext uri="{FF2B5EF4-FFF2-40B4-BE49-F238E27FC236}">
                <a16:creationId xmlns:a16="http://schemas.microsoft.com/office/drawing/2014/main" id="{4D9CBAB0-B48C-494A-B381-1C2241E0DCAB}"/>
              </a:ext>
            </a:extLst>
          </p:cNvPr>
          <p:cNvSpPr>
            <a:spLocks noGrp="1"/>
          </p:cNvSpPr>
          <p:nvPr>
            <p:ph idx="1"/>
          </p:nvPr>
        </p:nvSpPr>
        <p:spPr/>
        <p:txBody>
          <a:bodyPr/>
          <a:lstStyle/>
          <a:p>
            <a:endParaRPr lang="nl-NL" dirty="0"/>
          </a:p>
        </p:txBody>
      </p:sp>
      <p:sp>
        <p:nvSpPr>
          <p:cNvPr id="4" name="Tijdelijke aanduiding voor voettekst 3">
            <a:extLst>
              <a:ext uri="{FF2B5EF4-FFF2-40B4-BE49-F238E27FC236}">
                <a16:creationId xmlns:a16="http://schemas.microsoft.com/office/drawing/2014/main" id="{C5CDCC9B-66F0-47DA-9CA9-07ABC5B1864A}"/>
              </a:ext>
            </a:extLst>
          </p:cNvPr>
          <p:cNvSpPr>
            <a:spLocks noGrp="1"/>
          </p:cNvSpPr>
          <p:nvPr>
            <p:ph type="ftr" sz="quarter" idx="11"/>
          </p:nvPr>
        </p:nvSpPr>
        <p:spPr/>
        <p:txBody>
          <a:bodyPr/>
          <a:lstStyle/>
          <a:p>
            <a:r>
              <a:rPr lang="en-US" dirty="0"/>
              <a:t>18-9-2024 | </a:t>
            </a:r>
            <a:r>
              <a:rPr lang="en-US" dirty="0" err="1"/>
              <a:t>Kwaliteitskompas</a:t>
            </a:r>
            <a:r>
              <a:rPr lang="en-US" dirty="0"/>
              <a:t> 2023 | Harry, Marloes en Stan</a:t>
            </a:r>
          </a:p>
        </p:txBody>
      </p:sp>
    </p:spTree>
    <p:extLst>
      <p:ext uri="{BB962C8B-B14F-4D97-AF65-F5344CB8AC3E}">
        <p14:creationId xmlns:p14="http://schemas.microsoft.com/office/powerpoint/2010/main" val="454688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9CD5CE-3694-904D-93E4-66CCD2F0FAA2}"/>
              </a:ext>
            </a:extLst>
          </p:cNvPr>
          <p:cNvSpPr>
            <a:spLocks noGrp="1"/>
          </p:cNvSpPr>
          <p:nvPr>
            <p:ph type="title"/>
          </p:nvPr>
        </p:nvSpPr>
        <p:spPr/>
        <p:txBody>
          <a:bodyPr anchor="t">
            <a:normAutofit/>
          </a:bodyPr>
          <a:lstStyle/>
          <a:p>
            <a:r>
              <a:rPr lang="nl-NL"/>
              <a:t>Wat is kwaliteit? (van zorg)</a:t>
            </a:r>
          </a:p>
        </p:txBody>
      </p:sp>
      <p:sp>
        <p:nvSpPr>
          <p:cNvPr id="3" name="Tijdelijke aanduiding voor inhoud 2">
            <a:extLst>
              <a:ext uri="{FF2B5EF4-FFF2-40B4-BE49-F238E27FC236}">
                <a16:creationId xmlns:a16="http://schemas.microsoft.com/office/drawing/2014/main" id="{50EC7E0C-4740-A949-B563-0CB548B2FAB8}"/>
              </a:ext>
            </a:extLst>
          </p:cNvPr>
          <p:cNvSpPr>
            <a:spLocks noGrp="1"/>
          </p:cNvSpPr>
          <p:nvPr>
            <p:ph idx="1"/>
          </p:nvPr>
        </p:nvSpPr>
        <p:spPr>
          <a:xfrm>
            <a:off x="677334" y="2160589"/>
            <a:ext cx="3957349" cy="3749323"/>
          </a:xfrm>
        </p:spPr>
        <p:txBody>
          <a:bodyPr>
            <a:normAutofit/>
          </a:bodyPr>
          <a:lstStyle/>
          <a:p>
            <a:r>
              <a:rPr lang="nl-NL"/>
              <a:t>Goede zorg</a:t>
            </a:r>
          </a:p>
          <a:p>
            <a:pPr lvl="1"/>
            <a:r>
              <a:rPr lang="nl-NL"/>
              <a:t>Goed vastgelegd (opgeschreven)</a:t>
            </a:r>
          </a:p>
          <a:p>
            <a:pPr lvl="1"/>
            <a:r>
              <a:rPr lang="nl-NL"/>
              <a:t>Goed plannen (plan maken)</a:t>
            </a:r>
          </a:p>
          <a:p>
            <a:pPr lvl="1"/>
            <a:r>
              <a:rPr lang="nl-NL"/>
              <a:t>Goede zorgverlening (doen)</a:t>
            </a:r>
          </a:p>
          <a:p>
            <a:pPr lvl="1"/>
            <a:r>
              <a:rPr lang="nl-NL"/>
              <a:t>Staat open voor verbetering (check)</a:t>
            </a:r>
          </a:p>
          <a:p>
            <a:pPr lvl="1"/>
            <a:r>
              <a:rPr lang="nl-NL"/>
              <a:t>Verbeteren van de zorg (act)</a:t>
            </a:r>
          </a:p>
        </p:txBody>
      </p:sp>
      <p:sp>
        <p:nvSpPr>
          <p:cNvPr id="6" name="Tijdelijke aanduiding voor voettekst 5">
            <a:extLst>
              <a:ext uri="{FF2B5EF4-FFF2-40B4-BE49-F238E27FC236}">
                <a16:creationId xmlns:a16="http://schemas.microsoft.com/office/drawing/2014/main" id="{33A71BBC-4F11-294E-B0CE-8969039257B3}"/>
              </a:ext>
            </a:extLst>
          </p:cNvPr>
          <p:cNvSpPr>
            <a:spLocks noGrp="1"/>
          </p:cNvSpPr>
          <p:nvPr>
            <p:ph type="ftr" sz="quarter" idx="11"/>
          </p:nvPr>
        </p:nvSpPr>
        <p:spPr/>
        <p:txBody>
          <a:bodyPr/>
          <a:lstStyle/>
          <a:p>
            <a:r>
              <a:rPr lang="en-US" dirty="0"/>
              <a:t>18-9-2024 | </a:t>
            </a:r>
            <a:r>
              <a:rPr lang="en-US" dirty="0" err="1"/>
              <a:t>Kwaliteitskompas</a:t>
            </a:r>
            <a:r>
              <a:rPr lang="en-US" dirty="0"/>
              <a:t> 2023 | Harry, Marloes en Stan</a:t>
            </a:r>
          </a:p>
        </p:txBody>
      </p:sp>
      <p:pic>
        <p:nvPicPr>
          <p:cNvPr id="5" name="Afbeelding 4">
            <a:extLst>
              <a:ext uri="{FF2B5EF4-FFF2-40B4-BE49-F238E27FC236}">
                <a16:creationId xmlns:a16="http://schemas.microsoft.com/office/drawing/2014/main" id="{BDFDAD7C-77C6-0047-AF7A-5C674F2F5E95}"/>
              </a:ext>
            </a:extLst>
          </p:cNvPr>
          <p:cNvPicPr>
            <a:picLocks noChangeAspect="1"/>
          </p:cNvPicPr>
          <p:nvPr/>
        </p:nvPicPr>
        <p:blipFill>
          <a:blip r:embed="rId2"/>
          <a:stretch>
            <a:fillRect/>
          </a:stretch>
        </p:blipFill>
        <p:spPr>
          <a:xfrm>
            <a:off x="5214341" y="2159331"/>
            <a:ext cx="3750581" cy="3750581"/>
          </a:xfrm>
          <a:prstGeom prst="rect">
            <a:avLst/>
          </a:prstGeom>
        </p:spPr>
      </p:pic>
    </p:spTree>
    <p:extLst>
      <p:ext uri="{BB962C8B-B14F-4D97-AF65-F5344CB8AC3E}">
        <p14:creationId xmlns:p14="http://schemas.microsoft.com/office/powerpoint/2010/main" val="1192218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2E7E0-E6B2-7F43-B04E-27289123E4AD}"/>
              </a:ext>
            </a:extLst>
          </p:cNvPr>
          <p:cNvSpPr>
            <a:spLocks noGrp="1"/>
          </p:cNvSpPr>
          <p:nvPr>
            <p:ph type="title"/>
          </p:nvPr>
        </p:nvSpPr>
        <p:spPr>
          <a:xfrm>
            <a:off x="269342" y="1412548"/>
            <a:ext cx="4513540" cy="2420253"/>
          </a:xfrm>
        </p:spPr>
        <p:txBody>
          <a:bodyPr>
            <a:noAutofit/>
          </a:bodyPr>
          <a:lstStyle/>
          <a:p>
            <a:r>
              <a:rPr lang="nl-NL" sz="4000" dirty="0"/>
              <a:t>Wat is het kwaliteitskompas? </a:t>
            </a:r>
          </a:p>
        </p:txBody>
      </p:sp>
      <p:sp>
        <p:nvSpPr>
          <p:cNvPr id="3" name="Tijdelijke aanduiding voor inhoud 2">
            <a:extLst>
              <a:ext uri="{FF2B5EF4-FFF2-40B4-BE49-F238E27FC236}">
                <a16:creationId xmlns:a16="http://schemas.microsoft.com/office/drawing/2014/main" id="{991FE60E-D513-8546-BE27-1AA1EDC99D22}"/>
              </a:ext>
            </a:extLst>
          </p:cNvPr>
          <p:cNvSpPr>
            <a:spLocks noGrp="1"/>
          </p:cNvSpPr>
          <p:nvPr>
            <p:ph idx="1"/>
          </p:nvPr>
        </p:nvSpPr>
        <p:spPr>
          <a:xfrm>
            <a:off x="5152348" y="1331563"/>
            <a:ext cx="4513541" cy="5526437"/>
          </a:xfrm>
        </p:spPr>
        <p:txBody>
          <a:bodyPr/>
          <a:lstStyle/>
          <a:p>
            <a:r>
              <a:rPr lang="nl-NL" dirty="0"/>
              <a:t>Overzicht over kwaliteit bij Nedereind</a:t>
            </a:r>
          </a:p>
          <a:p>
            <a:r>
              <a:rPr lang="nl-NL" dirty="0"/>
              <a:t>Inspectie, controle</a:t>
            </a:r>
          </a:p>
          <a:p>
            <a:r>
              <a:rPr lang="nl-NL" dirty="0"/>
              <a:t>Hoe ziet de zorgverlening eruit?</a:t>
            </a:r>
          </a:p>
          <a:p>
            <a:r>
              <a:rPr lang="nl-NL" dirty="0"/>
              <a:t>Ervaringen cliënten en medewerkers</a:t>
            </a:r>
          </a:p>
          <a:p>
            <a:r>
              <a:rPr lang="nl-NL" dirty="0"/>
              <a:t>Aan de hand van verschillende thema’s</a:t>
            </a:r>
          </a:p>
          <a:p>
            <a:r>
              <a:rPr lang="nl-NL" dirty="0"/>
              <a:t>‘Wat gaat er goed?’ en ‘Wat kan beter?’ </a:t>
            </a:r>
          </a:p>
          <a:p>
            <a:r>
              <a:rPr lang="nl-NL" dirty="0">
                <a:hlinkClick r:id="rId2"/>
              </a:rPr>
              <a:t>https://www.stichtingnedereind.nl</a:t>
            </a:r>
            <a:endParaRPr lang="nl-NL" dirty="0"/>
          </a:p>
          <a:p>
            <a:endParaRPr lang="nl-NL" dirty="0"/>
          </a:p>
        </p:txBody>
      </p:sp>
      <p:sp>
        <p:nvSpPr>
          <p:cNvPr id="10" name="Tijdelijke aanduiding voor voettekst 9">
            <a:extLst>
              <a:ext uri="{FF2B5EF4-FFF2-40B4-BE49-F238E27FC236}">
                <a16:creationId xmlns:a16="http://schemas.microsoft.com/office/drawing/2014/main" id="{CDE14F26-B52C-8349-B761-9F17F5E0DE4C}"/>
              </a:ext>
            </a:extLst>
          </p:cNvPr>
          <p:cNvSpPr>
            <a:spLocks noGrp="1"/>
          </p:cNvSpPr>
          <p:nvPr>
            <p:ph type="ftr" sz="quarter" idx="11"/>
          </p:nvPr>
        </p:nvSpPr>
        <p:spPr/>
        <p:txBody>
          <a:bodyPr/>
          <a:lstStyle/>
          <a:p>
            <a:r>
              <a:rPr lang="en-US" dirty="0"/>
              <a:t>18-9-2024 | </a:t>
            </a:r>
            <a:r>
              <a:rPr lang="en-US" dirty="0" err="1"/>
              <a:t>Kwaliteitskompas</a:t>
            </a:r>
            <a:r>
              <a:rPr lang="en-US" dirty="0"/>
              <a:t> 2023 | Harry, Marloes en Stan</a:t>
            </a:r>
          </a:p>
        </p:txBody>
      </p:sp>
      <p:cxnSp>
        <p:nvCxnSpPr>
          <p:cNvPr id="7" name="Rechte verbindingslijn 6">
            <a:extLst>
              <a:ext uri="{FF2B5EF4-FFF2-40B4-BE49-F238E27FC236}">
                <a16:creationId xmlns:a16="http://schemas.microsoft.com/office/drawing/2014/main" id="{7AAF739D-99FF-2F4E-95F1-BB835FDFE9B9}"/>
              </a:ext>
            </a:extLst>
          </p:cNvPr>
          <p:cNvCxnSpPr/>
          <p:nvPr/>
        </p:nvCxnSpPr>
        <p:spPr>
          <a:xfrm>
            <a:off x="4782882" y="816429"/>
            <a:ext cx="0" cy="5159828"/>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9B62B00D-A259-4D40-B3BC-98A4C4F22C20}"/>
              </a:ext>
            </a:extLst>
          </p:cNvPr>
          <p:cNvPicPr>
            <a:picLocks noChangeAspect="1"/>
          </p:cNvPicPr>
          <p:nvPr/>
        </p:nvPicPr>
        <p:blipFill>
          <a:blip r:embed="rId3"/>
          <a:stretch>
            <a:fillRect/>
          </a:stretch>
        </p:blipFill>
        <p:spPr>
          <a:xfrm>
            <a:off x="5747656" y="4875198"/>
            <a:ext cx="2478433" cy="1230428"/>
          </a:xfrm>
          <a:prstGeom prst="rect">
            <a:avLst/>
          </a:prstGeom>
        </p:spPr>
      </p:pic>
    </p:spTree>
    <p:extLst>
      <p:ext uri="{BB962C8B-B14F-4D97-AF65-F5344CB8AC3E}">
        <p14:creationId xmlns:p14="http://schemas.microsoft.com/office/powerpoint/2010/main" val="3374527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D1694E-AE61-3541-BD6F-0484A692FE19}"/>
              </a:ext>
            </a:extLst>
          </p:cNvPr>
          <p:cNvSpPr>
            <a:spLocks noGrp="1"/>
          </p:cNvSpPr>
          <p:nvPr>
            <p:ph type="title"/>
          </p:nvPr>
        </p:nvSpPr>
        <p:spPr/>
        <p:txBody>
          <a:bodyPr/>
          <a:lstStyle/>
          <a:p>
            <a:r>
              <a:rPr lang="nl-NL" dirty="0"/>
              <a:t>Waarom een kwaliteitskompas? </a:t>
            </a:r>
          </a:p>
        </p:txBody>
      </p:sp>
      <p:sp>
        <p:nvSpPr>
          <p:cNvPr id="3" name="Tijdelijke aanduiding voor inhoud 2">
            <a:extLst>
              <a:ext uri="{FF2B5EF4-FFF2-40B4-BE49-F238E27FC236}">
                <a16:creationId xmlns:a16="http://schemas.microsoft.com/office/drawing/2014/main" id="{946FFFD4-64F0-734A-A8A2-F15A691ED32F}"/>
              </a:ext>
            </a:extLst>
          </p:cNvPr>
          <p:cNvSpPr>
            <a:spLocks noGrp="1"/>
          </p:cNvSpPr>
          <p:nvPr>
            <p:ph idx="1"/>
          </p:nvPr>
        </p:nvSpPr>
        <p:spPr/>
        <p:txBody>
          <a:bodyPr/>
          <a:lstStyle/>
          <a:p>
            <a:r>
              <a:rPr lang="nl-NL" dirty="0"/>
              <a:t>Verplicht vanuit de overheid </a:t>
            </a:r>
          </a:p>
          <a:p>
            <a:pPr lvl="1"/>
            <a:r>
              <a:rPr lang="nl-NL" dirty="0"/>
              <a:t>Kwaliteitskompas 2023-2028</a:t>
            </a:r>
          </a:p>
          <a:p>
            <a:pPr lvl="1"/>
            <a:r>
              <a:rPr lang="nl-NL" dirty="0"/>
              <a:t>Voorheen: kwaliteitskader 2017-2022</a:t>
            </a:r>
          </a:p>
          <a:p>
            <a:r>
              <a:rPr lang="nl-NL" dirty="0"/>
              <a:t>Controleren en verbeteren van de zorg</a:t>
            </a:r>
          </a:p>
          <a:p>
            <a:r>
              <a:rPr lang="nl-NL" dirty="0"/>
              <a:t>Inzicht voor de Inspectie Gezondheidszorg en Jeugd</a:t>
            </a:r>
          </a:p>
        </p:txBody>
      </p:sp>
      <p:sp>
        <p:nvSpPr>
          <p:cNvPr id="4" name="Tijdelijke aanduiding voor voettekst 3">
            <a:extLst>
              <a:ext uri="{FF2B5EF4-FFF2-40B4-BE49-F238E27FC236}">
                <a16:creationId xmlns:a16="http://schemas.microsoft.com/office/drawing/2014/main" id="{1C8F906B-18FF-B643-9F8E-F498F3A23085}"/>
              </a:ext>
            </a:extLst>
          </p:cNvPr>
          <p:cNvSpPr>
            <a:spLocks noGrp="1"/>
          </p:cNvSpPr>
          <p:nvPr>
            <p:ph type="ftr" sz="quarter" idx="11"/>
          </p:nvPr>
        </p:nvSpPr>
        <p:spPr/>
        <p:txBody>
          <a:bodyPr/>
          <a:lstStyle/>
          <a:p>
            <a:r>
              <a:rPr lang="en-US" dirty="0"/>
              <a:t>18-9-2024 | </a:t>
            </a:r>
            <a:r>
              <a:rPr lang="en-US" dirty="0" err="1"/>
              <a:t>Kwaliteitskompas</a:t>
            </a:r>
            <a:r>
              <a:rPr lang="en-US" dirty="0"/>
              <a:t> 2023 | Harry, Marloes en Stan</a:t>
            </a:r>
          </a:p>
        </p:txBody>
      </p:sp>
    </p:spTree>
    <p:extLst>
      <p:ext uri="{BB962C8B-B14F-4D97-AF65-F5344CB8AC3E}">
        <p14:creationId xmlns:p14="http://schemas.microsoft.com/office/powerpoint/2010/main" val="3734353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F2594B-A208-CB4D-9F00-B134D25FC570}"/>
              </a:ext>
            </a:extLst>
          </p:cNvPr>
          <p:cNvSpPr>
            <a:spLocks noGrp="1"/>
          </p:cNvSpPr>
          <p:nvPr>
            <p:ph type="title"/>
          </p:nvPr>
        </p:nvSpPr>
        <p:spPr>
          <a:xfrm>
            <a:off x="989768" y="609600"/>
            <a:ext cx="5498361" cy="1320800"/>
          </a:xfrm>
        </p:spPr>
        <p:txBody>
          <a:bodyPr anchor="ctr">
            <a:normAutofit/>
          </a:bodyPr>
          <a:lstStyle/>
          <a:p>
            <a:r>
              <a:rPr lang="nl-NL" dirty="0"/>
              <a:t>Algemeen</a:t>
            </a:r>
          </a:p>
        </p:txBody>
      </p:sp>
      <p:sp>
        <p:nvSpPr>
          <p:cNvPr id="3" name="Tijdelijke aanduiding voor inhoud 2">
            <a:extLst>
              <a:ext uri="{FF2B5EF4-FFF2-40B4-BE49-F238E27FC236}">
                <a16:creationId xmlns:a16="http://schemas.microsoft.com/office/drawing/2014/main" id="{74CABE61-3220-A74F-975B-3EB5AD15A61F}"/>
              </a:ext>
            </a:extLst>
          </p:cNvPr>
          <p:cNvSpPr>
            <a:spLocks noGrp="1"/>
          </p:cNvSpPr>
          <p:nvPr>
            <p:ph idx="1"/>
          </p:nvPr>
        </p:nvSpPr>
        <p:spPr>
          <a:xfrm>
            <a:off x="989770" y="2160589"/>
            <a:ext cx="5549732" cy="3880773"/>
          </a:xfrm>
        </p:spPr>
        <p:txBody>
          <a:bodyPr>
            <a:normAutofit/>
          </a:bodyPr>
          <a:lstStyle/>
          <a:p>
            <a:r>
              <a:rPr lang="nl-NL" dirty="0"/>
              <a:t>Nedereind is gestart in 2004</a:t>
            </a:r>
          </a:p>
          <a:p>
            <a:r>
              <a:rPr lang="nl-NL" b="1" dirty="0"/>
              <a:t>3</a:t>
            </a:r>
            <a:r>
              <a:rPr lang="nl-NL" dirty="0"/>
              <a:t> woonboerderijen, 16 huurlocaties </a:t>
            </a:r>
          </a:p>
          <a:p>
            <a:r>
              <a:rPr lang="nl-NL" dirty="0"/>
              <a:t>49 cliënten (eind 2023)</a:t>
            </a:r>
          </a:p>
          <a:p>
            <a:r>
              <a:rPr lang="nl-NL" dirty="0"/>
              <a:t>Zorg </a:t>
            </a:r>
          </a:p>
          <a:p>
            <a:pPr lvl="1"/>
            <a:r>
              <a:rPr lang="nl-NL" dirty="0"/>
              <a:t>WLZ (verblijf, volledig pakket thuis en modulair pakket thuis)</a:t>
            </a:r>
          </a:p>
          <a:p>
            <a:pPr lvl="1"/>
            <a:r>
              <a:rPr lang="nl-NL" dirty="0"/>
              <a:t>WMO (BV, BT, ambulant)</a:t>
            </a:r>
          </a:p>
          <a:p>
            <a:pPr lvl="1"/>
            <a:r>
              <a:rPr lang="nl-NL" dirty="0"/>
              <a:t>Jeugdzorg </a:t>
            </a:r>
          </a:p>
          <a:p>
            <a:pPr lvl="1"/>
            <a:r>
              <a:rPr lang="nl-NL" dirty="0"/>
              <a:t>Dagbesteding </a:t>
            </a:r>
          </a:p>
        </p:txBody>
      </p:sp>
      <p:sp>
        <p:nvSpPr>
          <p:cNvPr id="6" name="Tijdelijke aanduiding voor voettekst 5">
            <a:extLst>
              <a:ext uri="{FF2B5EF4-FFF2-40B4-BE49-F238E27FC236}">
                <a16:creationId xmlns:a16="http://schemas.microsoft.com/office/drawing/2014/main" id="{F917BEBD-1F2A-6240-92A8-AAD69280680D}"/>
              </a:ext>
            </a:extLst>
          </p:cNvPr>
          <p:cNvSpPr>
            <a:spLocks noGrp="1"/>
          </p:cNvSpPr>
          <p:nvPr>
            <p:ph type="ftr" sz="quarter" idx="11"/>
          </p:nvPr>
        </p:nvSpPr>
        <p:spPr/>
        <p:txBody>
          <a:bodyPr/>
          <a:lstStyle/>
          <a:p>
            <a:r>
              <a:rPr lang="en-US" dirty="0"/>
              <a:t>18-9-2024 | </a:t>
            </a:r>
            <a:r>
              <a:rPr lang="en-US" dirty="0" err="1"/>
              <a:t>Kwaliteitskompas</a:t>
            </a:r>
            <a:r>
              <a:rPr lang="en-US" dirty="0"/>
              <a:t> 2023 | Harry, Marloes en Stan</a:t>
            </a:r>
          </a:p>
        </p:txBody>
      </p:sp>
      <p:pic>
        <p:nvPicPr>
          <p:cNvPr id="4" name="Afbeelding 3" descr="Afbeelding met buiten, boom, gebouw, lucht&#10;&#10;Automatisch gegenereerde beschrijving">
            <a:extLst>
              <a:ext uri="{FF2B5EF4-FFF2-40B4-BE49-F238E27FC236}">
                <a16:creationId xmlns:a16="http://schemas.microsoft.com/office/drawing/2014/main" id="{B6F3AD8E-35BC-C845-9325-7894331DC12B}"/>
              </a:ext>
            </a:extLst>
          </p:cNvPr>
          <p:cNvPicPr>
            <a:picLocks noChangeAspect="1"/>
          </p:cNvPicPr>
          <p:nvPr/>
        </p:nvPicPr>
        <p:blipFill rotWithShape="1">
          <a:blip r:embed="rId2"/>
          <a:srcRect l="9849" r="-3" b="-3"/>
          <a:stretch/>
        </p:blipFill>
        <p:spPr>
          <a:xfrm>
            <a:off x="7531482" y="10"/>
            <a:ext cx="4657341" cy="3448414"/>
          </a:xfrm>
          <a:prstGeom prst="rect">
            <a:avLst/>
          </a:prstGeom>
        </p:spPr>
      </p:pic>
      <p:pic>
        <p:nvPicPr>
          <p:cNvPr id="5" name="Afbeelding 4" descr="Afbeelding met buiten, lucht, boom, gebouw&#10;&#10;Automatisch gegenereerde beschrijving">
            <a:extLst>
              <a:ext uri="{FF2B5EF4-FFF2-40B4-BE49-F238E27FC236}">
                <a16:creationId xmlns:a16="http://schemas.microsoft.com/office/drawing/2014/main" id="{74010C68-97E6-3A4E-A263-85DC71401619}"/>
              </a:ext>
            </a:extLst>
          </p:cNvPr>
          <p:cNvPicPr>
            <a:picLocks noChangeAspect="1"/>
          </p:cNvPicPr>
          <p:nvPr/>
        </p:nvPicPr>
        <p:blipFill rotWithShape="1">
          <a:blip r:embed="rId3"/>
          <a:srcRect l="9338" r="2" b="2"/>
          <a:stretch/>
        </p:blipFill>
        <p:spPr>
          <a:xfrm>
            <a:off x="7528308" y="3437472"/>
            <a:ext cx="4657341" cy="3428996"/>
          </a:xfrm>
          <a:prstGeom prst="rect">
            <a:avLst/>
          </a:prstGeom>
        </p:spPr>
      </p:pic>
    </p:spTree>
    <p:extLst>
      <p:ext uri="{BB962C8B-B14F-4D97-AF65-F5344CB8AC3E}">
        <p14:creationId xmlns:p14="http://schemas.microsoft.com/office/powerpoint/2010/main" val="2417059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4E60A7-0D1E-CD42-8D6A-5B61AA0FD811}"/>
              </a:ext>
            </a:extLst>
          </p:cNvPr>
          <p:cNvSpPr>
            <a:spLocks noGrp="1"/>
          </p:cNvSpPr>
          <p:nvPr>
            <p:ph type="title"/>
          </p:nvPr>
        </p:nvSpPr>
        <p:spPr/>
        <p:txBody>
          <a:bodyPr/>
          <a:lstStyle/>
          <a:p>
            <a:r>
              <a:rPr lang="nl-NL" dirty="0"/>
              <a:t>Algemeen</a:t>
            </a:r>
          </a:p>
        </p:txBody>
      </p:sp>
      <p:sp>
        <p:nvSpPr>
          <p:cNvPr id="3" name="Tijdelijke aanduiding voor inhoud 2">
            <a:extLst>
              <a:ext uri="{FF2B5EF4-FFF2-40B4-BE49-F238E27FC236}">
                <a16:creationId xmlns:a16="http://schemas.microsoft.com/office/drawing/2014/main" id="{21585AD5-A3EA-0944-8DFC-64FD6133A3AE}"/>
              </a:ext>
            </a:extLst>
          </p:cNvPr>
          <p:cNvSpPr>
            <a:spLocks noGrp="1"/>
          </p:cNvSpPr>
          <p:nvPr>
            <p:ph idx="1"/>
          </p:nvPr>
        </p:nvSpPr>
        <p:spPr/>
        <p:txBody>
          <a:bodyPr/>
          <a:lstStyle/>
          <a:p>
            <a:r>
              <a:rPr lang="nl-NL" dirty="0"/>
              <a:t>In 2023 zijn 6 cliënten vertrokken (2 uit zorg, net als in 2022)</a:t>
            </a:r>
          </a:p>
          <a:p>
            <a:r>
              <a:rPr lang="nl-NL" dirty="0"/>
              <a:t>In 2023 zijn 9 nieuwe cliënten gekomen (net als in 2022)</a:t>
            </a:r>
          </a:p>
          <a:p>
            <a:endParaRPr lang="nl-NL" dirty="0"/>
          </a:p>
          <a:p>
            <a:r>
              <a:rPr lang="nl-NL" dirty="0"/>
              <a:t>Externe audit elk jaar</a:t>
            </a:r>
          </a:p>
          <a:p>
            <a:pPr lvl="1"/>
            <a:r>
              <a:rPr lang="nl-NL" dirty="0"/>
              <a:t>Controle kwaliteit: geen bevindingen, zelfs geen aanbevelingen)</a:t>
            </a:r>
          </a:p>
        </p:txBody>
      </p:sp>
      <p:sp>
        <p:nvSpPr>
          <p:cNvPr id="6" name="Tijdelijke aanduiding voor voettekst 5">
            <a:extLst>
              <a:ext uri="{FF2B5EF4-FFF2-40B4-BE49-F238E27FC236}">
                <a16:creationId xmlns:a16="http://schemas.microsoft.com/office/drawing/2014/main" id="{64E98F99-0330-B645-849C-D75F640C9041}"/>
              </a:ext>
            </a:extLst>
          </p:cNvPr>
          <p:cNvSpPr>
            <a:spLocks noGrp="1"/>
          </p:cNvSpPr>
          <p:nvPr>
            <p:ph type="ftr" sz="quarter" idx="11"/>
          </p:nvPr>
        </p:nvSpPr>
        <p:spPr/>
        <p:txBody>
          <a:bodyPr/>
          <a:lstStyle/>
          <a:p>
            <a:r>
              <a:rPr lang="en-US" dirty="0"/>
              <a:t>18-9-2024 | </a:t>
            </a:r>
            <a:r>
              <a:rPr lang="en-US" dirty="0" err="1"/>
              <a:t>Kwaliteitskompas</a:t>
            </a:r>
            <a:r>
              <a:rPr lang="en-US" dirty="0"/>
              <a:t> 2023 | Harry, Marloes en Stan</a:t>
            </a:r>
          </a:p>
        </p:txBody>
      </p:sp>
      <p:pic>
        <p:nvPicPr>
          <p:cNvPr id="5" name="Afbeelding 4" descr="Afbeelding met tekst&#10;&#10;Automatisch gegenereerde beschrijving">
            <a:extLst>
              <a:ext uri="{FF2B5EF4-FFF2-40B4-BE49-F238E27FC236}">
                <a16:creationId xmlns:a16="http://schemas.microsoft.com/office/drawing/2014/main" id="{24D3AEC0-1459-F34A-B1D5-4A99317FA389}"/>
              </a:ext>
            </a:extLst>
          </p:cNvPr>
          <p:cNvPicPr>
            <a:picLocks noChangeAspect="1"/>
          </p:cNvPicPr>
          <p:nvPr/>
        </p:nvPicPr>
        <p:blipFill>
          <a:blip r:embed="rId2"/>
          <a:stretch>
            <a:fillRect/>
          </a:stretch>
        </p:blipFill>
        <p:spPr>
          <a:xfrm>
            <a:off x="4800600" y="4317819"/>
            <a:ext cx="2590800" cy="1409700"/>
          </a:xfrm>
          <a:prstGeom prst="rect">
            <a:avLst/>
          </a:prstGeom>
        </p:spPr>
      </p:pic>
    </p:spTree>
    <p:extLst>
      <p:ext uri="{BB962C8B-B14F-4D97-AF65-F5344CB8AC3E}">
        <p14:creationId xmlns:p14="http://schemas.microsoft.com/office/powerpoint/2010/main" val="1094877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55D14-41DF-894D-AC5D-B63BBE65C170}"/>
              </a:ext>
            </a:extLst>
          </p:cNvPr>
          <p:cNvSpPr>
            <a:spLocks noGrp="1"/>
          </p:cNvSpPr>
          <p:nvPr>
            <p:ph type="title"/>
          </p:nvPr>
        </p:nvSpPr>
        <p:spPr>
          <a:xfrm>
            <a:off x="652481" y="1382486"/>
            <a:ext cx="3547581" cy="4093028"/>
          </a:xfrm>
        </p:spPr>
        <p:txBody>
          <a:bodyPr vert="horz" lIns="91440" tIns="45720" rIns="91440" bIns="45720" rtlCol="0" anchor="ctr">
            <a:normAutofit/>
          </a:bodyPr>
          <a:lstStyle/>
          <a:p>
            <a:r>
              <a:rPr lang="en-US" sz="4400"/>
              <a:t>Welke thema’s?</a:t>
            </a:r>
          </a:p>
        </p:txBody>
      </p:sp>
      <p:sp>
        <p:nvSpPr>
          <p:cNvPr id="5" name="Tijdelijke aanduiding voor voettekst 4">
            <a:extLst>
              <a:ext uri="{FF2B5EF4-FFF2-40B4-BE49-F238E27FC236}">
                <a16:creationId xmlns:a16="http://schemas.microsoft.com/office/drawing/2014/main" id="{EC94023A-DAAA-DF4E-B255-A3020AEDB9A2}"/>
              </a:ext>
            </a:extLst>
          </p:cNvPr>
          <p:cNvSpPr>
            <a:spLocks noGrp="1"/>
          </p:cNvSpPr>
          <p:nvPr>
            <p:ph type="ftr" sz="quarter" idx="11"/>
          </p:nvPr>
        </p:nvSpPr>
        <p:spPr/>
        <p:txBody>
          <a:bodyPr/>
          <a:lstStyle/>
          <a:p>
            <a:r>
              <a:rPr lang="en-US" dirty="0"/>
              <a:t>18-9-2024 | </a:t>
            </a:r>
            <a:r>
              <a:rPr lang="en-US" dirty="0" err="1"/>
              <a:t>Kwaliteitskompas</a:t>
            </a:r>
            <a:r>
              <a:rPr lang="en-US" dirty="0"/>
              <a:t> 2023 | Harry, Marloes en Stan</a:t>
            </a:r>
          </a:p>
        </p:txBody>
      </p:sp>
      <p:graphicFrame>
        <p:nvGraphicFramePr>
          <p:cNvPr id="47" name="Tekstvak 3">
            <a:extLst>
              <a:ext uri="{FF2B5EF4-FFF2-40B4-BE49-F238E27FC236}">
                <a16:creationId xmlns:a16="http://schemas.microsoft.com/office/drawing/2014/main" id="{ECFD2291-F7A5-C8D5-2F5B-BF02C8B1F71C}"/>
              </a:ext>
            </a:extLst>
          </p:cNvPr>
          <p:cNvGraphicFramePr/>
          <p:nvPr>
            <p:extLst>
              <p:ext uri="{D42A27DB-BD31-4B8C-83A1-F6EECF244321}">
                <p14:modId xmlns:p14="http://schemas.microsoft.com/office/powerpoint/2010/main" val="272792155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054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41E67B-7228-C34F-946E-DE82F0DB2776}"/>
              </a:ext>
            </a:extLst>
          </p:cNvPr>
          <p:cNvSpPr>
            <a:spLocks noGrp="1"/>
          </p:cNvSpPr>
          <p:nvPr>
            <p:ph type="title"/>
          </p:nvPr>
        </p:nvSpPr>
        <p:spPr>
          <a:xfrm>
            <a:off x="675065" y="609600"/>
            <a:ext cx="2930518" cy="1320800"/>
          </a:xfrm>
        </p:spPr>
        <p:txBody>
          <a:bodyPr anchor="ctr">
            <a:normAutofit/>
          </a:bodyPr>
          <a:lstStyle/>
          <a:p>
            <a:r>
              <a:rPr lang="nl-NL" dirty="0"/>
              <a:t>Cliënt</a:t>
            </a:r>
          </a:p>
        </p:txBody>
      </p:sp>
      <p:sp>
        <p:nvSpPr>
          <p:cNvPr id="3" name="Tijdelijke aanduiding voor inhoud 2">
            <a:extLst>
              <a:ext uri="{FF2B5EF4-FFF2-40B4-BE49-F238E27FC236}">
                <a16:creationId xmlns:a16="http://schemas.microsoft.com/office/drawing/2014/main" id="{390CF4DF-70D2-8E4D-9EC2-B296AF0ECE2F}"/>
              </a:ext>
            </a:extLst>
          </p:cNvPr>
          <p:cNvSpPr>
            <a:spLocks noGrp="1"/>
          </p:cNvSpPr>
          <p:nvPr>
            <p:ph idx="1"/>
          </p:nvPr>
        </p:nvSpPr>
        <p:spPr>
          <a:xfrm>
            <a:off x="671361" y="2160589"/>
            <a:ext cx="2930517" cy="3880773"/>
          </a:xfrm>
        </p:spPr>
        <p:txBody>
          <a:bodyPr>
            <a:normAutofit/>
          </a:bodyPr>
          <a:lstStyle/>
          <a:p>
            <a:pPr marL="0" indent="0">
              <a:buNone/>
            </a:pPr>
            <a:r>
              <a:rPr lang="nl-NL" b="1" dirty="0"/>
              <a:t>Cliënttevredenheid </a:t>
            </a:r>
          </a:p>
          <a:p>
            <a:r>
              <a:rPr lang="nl-NL" dirty="0"/>
              <a:t>402: 7,6</a:t>
            </a:r>
          </a:p>
          <a:p>
            <a:r>
              <a:rPr lang="nl-NL" dirty="0"/>
              <a:t>503: 7,2</a:t>
            </a:r>
          </a:p>
          <a:p>
            <a:r>
              <a:rPr lang="nl-NL" dirty="0"/>
              <a:t>Vosseweide: 8,1</a:t>
            </a:r>
          </a:p>
          <a:p>
            <a:r>
              <a:rPr lang="nl-NL" dirty="0"/>
              <a:t>Iep/Vio/Schakel: 7,4</a:t>
            </a:r>
          </a:p>
          <a:p>
            <a:r>
              <a:rPr lang="nl-NL" dirty="0"/>
              <a:t>Ambulant extern: 7,8</a:t>
            </a:r>
          </a:p>
          <a:p>
            <a:r>
              <a:rPr lang="nl-NL" dirty="0"/>
              <a:t>Gemiddeld:</a:t>
            </a:r>
          </a:p>
          <a:p>
            <a:pPr marL="0" indent="0">
              <a:buNone/>
            </a:pPr>
            <a:r>
              <a:rPr lang="nl-NL" dirty="0"/>
              <a:t>2022 7,7                        2020 7,8                     2017 7,5</a:t>
            </a:r>
          </a:p>
        </p:txBody>
      </p:sp>
      <p:sp>
        <p:nvSpPr>
          <p:cNvPr id="8" name="Tijdelijke aanduiding voor voettekst 7">
            <a:extLst>
              <a:ext uri="{FF2B5EF4-FFF2-40B4-BE49-F238E27FC236}">
                <a16:creationId xmlns:a16="http://schemas.microsoft.com/office/drawing/2014/main" id="{059AEB3B-804C-DC4D-AC5B-7A1483BDC1FF}"/>
              </a:ext>
            </a:extLst>
          </p:cNvPr>
          <p:cNvSpPr>
            <a:spLocks noGrp="1"/>
          </p:cNvSpPr>
          <p:nvPr>
            <p:ph type="ftr" sz="quarter" idx="11"/>
          </p:nvPr>
        </p:nvSpPr>
        <p:spPr>
          <a:xfrm>
            <a:off x="677334" y="6041362"/>
            <a:ext cx="5192560" cy="365125"/>
          </a:xfrm>
        </p:spPr>
        <p:txBody>
          <a:bodyPr>
            <a:normAutofit/>
          </a:bodyPr>
          <a:lstStyle/>
          <a:p>
            <a:r>
              <a:rPr lang="en-US" dirty="0"/>
              <a:t>18-9-2024 | </a:t>
            </a:r>
            <a:r>
              <a:rPr lang="en-US" dirty="0" err="1"/>
              <a:t>Kwaliteitskompas</a:t>
            </a:r>
            <a:r>
              <a:rPr lang="en-US" dirty="0"/>
              <a:t> 2023 | Harry, Marloes en Stan</a:t>
            </a:r>
          </a:p>
        </p:txBody>
      </p:sp>
      <p:pic>
        <p:nvPicPr>
          <p:cNvPr id="5" name="Afbeelding 4" descr="Afbeelding met tekst&#10;&#10;Automatisch gegenereerde beschrijving">
            <a:extLst>
              <a:ext uri="{FF2B5EF4-FFF2-40B4-BE49-F238E27FC236}">
                <a16:creationId xmlns:a16="http://schemas.microsoft.com/office/drawing/2014/main" id="{74908A55-4C2F-BB49-9987-3E735310133E}"/>
              </a:ext>
            </a:extLst>
          </p:cNvPr>
          <p:cNvPicPr>
            <a:picLocks noChangeAspect="1"/>
          </p:cNvPicPr>
          <p:nvPr/>
        </p:nvPicPr>
        <p:blipFill>
          <a:blip r:embed="rId2"/>
          <a:stretch>
            <a:fillRect/>
          </a:stretch>
        </p:blipFill>
        <p:spPr>
          <a:xfrm>
            <a:off x="3854337" y="1328035"/>
            <a:ext cx="5421162" cy="1164877"/>
          </a:xfrm>
          <a:prstGeom prst="rect">
            <a:avLst/>
          </a:prstGeom>
        </p:spPr>
      </p:pic>
      <p:pic>
        <p:nvPicPr>
          <p:cNvPr id="6" name="Afbeelding 5" descr="Afbeelding met tekst, schermopname, Perceel, nummer&#10;&#10;Automatisch gegenereerde beschrijving">
            <a:extLst>
              <a:ext uri="{FF2B5EF4-FFF2-40B4-BE49-F238E27FC236}">
                <a16:creationId xmlns:a16="http://schemas.microsoft.com/office/drawing/2014/main" id="{173DFA52-B32F-4A6C-BC95-DDCE75C4CF0C}"/>
              </a:ext>
            </a:extLst>
          </p:cNvPr>
          <p:cNvPicPr>
            <a:picLocks noChangeAspect="1"/>
          </p:cNvPicPr>
          <p:nvPr/>
        </p:nvPicPr>
        <p:blipFill>
          <a:blip r:embed="rId3"/>
          <a:stretch>
            <a:fillRect/>
          </a:stretch>
        </p:blipFill>
        <p:spPr>
          <a:xfrm>
            <a:off x="4405299" y="3439020"/>
            <a:ext cx="4319239" cy="2602341"/>
          </a:xfrm>
          <a:prstGeom prst="rect">
            <a:avLst/>
          </a:prstGeom>
        </p:spPr>
      </p:pic>
    </p:spTree>
    <p:extLst>
      <p:ext uri="{BB962C8B-B14F-4D97-AF65-F5344CB8AC3E}">
        <p14:creationId xmlns:p14="http://schemas.microsoft.com/office/powerpoint/2010/main" val="280239673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1654</TotalTime>
  <Words>1091</Words>
  <Application>Microsoft Office PowerPoint</Application>
  <PresentationFormat>Breedbeeld</PresentationFormat>
  <Paragraphs>167</Paragraphs>
  <Slides>23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Trebuchet MS</vt:lpstr>
      <vt:lpstr>Wingdings 3</vt:lpstr>
      <vt:lpstr>Facet</vt:lpstr>
      <vt:lpstr>Kwaliteitskompas 2023</vt:lpstr>
      <vt:lpstr>Inhoud</vt:lpstr>
      <vt:lpstr>Wat is kwaliteit? (van zorg)</vt:lpstr>
      <vt:lpstr>Wat is het kwaliteitskompas? </vt:lpstr>
      <vt:lpstr>Waarom een kwaliteitskompas? </vt:lpstr>
      <vt:lpstr>Algemeen</vt:lpstr>
      <vt:lpstr>Algemeen</vt:lpstr>
      <vt:lpstr>Welke thema’s?</vt:lpstr>
      <vt:lpstr>Cliënt</vt:lpstr>
      <vt:lpstr>Cliënt</vt:lpstr>
      <vt:lpstr>Gezondheid </vt:lpstr>
      <vt:lpstr>Gezondheid</vt:lpstr>
      <vt:lpstr>Gezondheid/Gebit</vt:lpstr>
      <vt:lpstr>Meedoen</vt:lpstr>
      <vt:lpstr>Meedoen</vt:lpstr>
      <vt:lpstr>Veiligheid</vt:lpstr>
      <vt:lpstr>Medewerkers</vt:lpstr>
      <vt:lpstr>Medewerkers</vt:lpstr>
      <vt:lpstr>Organisatie</vt:lpstr>
      <vt:lpstr>Dilemma’s</vt:lpstr>
      <vt:lpstr>Campagne (nieuw personeel)</vt:lpstr>
      <vt:lpstr>Wat vind jij (1)? </vt:lpstr>
      <vt:lpstr>Wat vind jij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Kwaliteitsrapport 2021</dc:title>
  <dc:creator>Lara Eleveld</dc:creator>
  <cp:lastModifiedBy>Harry Eleveld</cp:lastModifiedBy>
  <cp:revision>44</cp:revision>
  <dcterms:created xsi:type="dcterms:W3CDTF">2022-05-09T09:49:17Z</dcterms:created>
  <dcterms:modified xsi:type="dcterms:W3CDTF">2024-09-18T17:52:24Z</dcterms:modified>
</cp:coreProperties>
</file>